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Lst>
  <p:sldSz cx="18288000" cy="10287000"/>
  <p:notesSz cx="6858000" cy="9144000"/>
  <p:embeddedFontLst>
    <p:embeddedFont>
      <p:font typeface="Bungee"/>
      <p:regular r:id="rId26"/>
    </p:embeddedFont>
    <p:embeddedFont>
      <p:font typeface="Muli"/>
      <p:regular r:id="rId27"/>
    </p:embeddedFont>
    <p:embeddedFont>
      <p:font typeface="Noto Serif Display"/>
      <p:regular r:id="rId28"/>
    </p:embeddedFont>
    <p:embeddedFont>
      <p:font typeface="Noto Serif Display Italics"/>
      <p:regular r:id="rId29"/>
    </p:embeddedFont>
    <p:embeddedFont>
      <p:font typeface="Sansita"/>
      <p:regular r:id="rId30"/>
    </p:embeddedFont>
    <p:embeddedFont>
      <p:font typeface="Sansita Bold"/>
      <p:regular r:id="rId31"/>
    </p:embeddedFont>
    <p:embeddedFont>
      <p:font typeface="Sigmar One"/>
      <p:regular r:id="rId32"/>
    </p:embeddedFont>
    <p:embeddedFont>
      <p:font typeface="Times New Roman Bold" panose="02020803070505020304" pitchFamily="18" charset="0"/>
      <p:regular r:id="rId33"/>
      <p:bold r:id="rId3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2" d="100"/>
          <a:sy n="52" d="100"/>
        </p:scale>
        <p:origin x="850"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21" Type="http://schemas.openxmlformats.org/officeDocument/2006/relationships/slide" Target="slides/slide20.xml"/><Relationship Id="rId34" Type="http://schemas.openxmlformats.org/officeDocument/2006/relationships/font" Target="fonts/font9.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8.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7.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11/3/2024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11/3/2024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11/3/2024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11/3/2024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sv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 Id="rId5" Type="http://schemas.openxmlformats.org/officeDocument/2006/relationships/image" Target="../media/image28.png"/><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 Id="rId5" Type="http://schemas.openxmlformats.org/officeDocument/2006/relationships/image" Target="../media/image32.png"/><Relationship Id="rId4" Type="http://schemas.openxmlformats.org/officeDocument/2006/relationships/image" Target="../media/image31.png"/></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5.svg"/></Relationships>
</file>

<file path=ppt/slides/_rels/slide2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 Id="rId5" Type="http://schemas.openxmlformats.org/officeDocument/2006/relationships/image" Target="../media/image42.png"/><Relationship Id="rId4" Type="http://schemas.openxmlformats.org/officeDocument/2006/relationships/image" Target="../media/image41.png"/></Relationships>
</file>

<file path=ppt/slides/_rels/slide2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 Id="rId5" Type="http://schemas.openxmlformats.org/officeDocument/2006/relationships/image" Target="../media/image46.png"/><Relationship Id="rId4" Type="http://schemas.openxmlformats.org/officeDocument/2006/relationships/image" Target="../media/image45.png"/></Relationships>
</file>

<file path=ppt/slides/_rels/slide2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 Id="rId5" Type="http://schemas.openxmlformats.org/officeDocument/2006/relationships/image" Target="../media/image50.png"/><Relationship Id="rId4" Type="http://schemas.openxmlformats.org/officeDocument/2006/relationships/image" Target="../media/image49.png"/></Relationships>
</file>

<file path=ppt/slides/_rels/slide2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 Id="rId5" Type="http://schemas.openxmlformats.org/officeDocument/2006/relationships/image" Target="../media/image54.png"/><Relationship Id="rId4" Type="http://schemas.openxmlformats.org/officeDocument/2006/relationships/image" Target="../media/image53.png"/></Relationships>
</file>

<file path=ppt/slides/_rels/slide3.xml.rels><?xml version="1.0" encoding="UTF-8" standalone="yes"?>
<Relationships xmlns="http://schemas.openxmlformats.org/package/2006/relationships"><Relationship Id="rId8" Type="http://schemas.openxmlformats.org/officeDocument/2006/relationships/slide" Target="slide11.xml"/><Relationship Id="rId3" Type="http://schemas.openxmlformats.org/officeDocument/2006/relationships/slide" Target="slide5.xml"/><Relationship Id="rId7" Type="http://schemas.openxmlformats.org/officeDocument/2006/relationships/slide" Target="slide10.xml"/><Relationship Id="rId12" Type="http://schemas.openxmlformats.org/officeDocument/2006/relationships/slide" Target="slide20.xml"/><Relationship Id="rId2" Type="http://schemas.openxmlformats.org/officeDocument/2006/relationships/slide" Target="slide4.xml"/><Relationship Id="rId1" Type="http://schemas.openxmlformats.org/officeDocument/2006/relationships/slideLayout" Target="../slideLayouts/slideLayout7.xml"/><Relationship Id="rId6" Type="http://schemas.openxmlformats.org/officeDocument/2006/relationships/slide" Target="slide8.xml"/><Relationship Id="rId11" Type="http://schemas.openxmlformats.org/officeDocument/2006/relationships/slide" Target="slide18.xml"/><Relationship Id="rId5" Type="http://schemas.openxmlformats.org/officeDocument/2006/relationships/slide" Target="slide7.xml"/><Relationship Id="rId10" Type="http://schemas.openxmlformats.org/officeDocument/2006/relationships/slide" Target="slide16.xml"/><Relationship Id="rId4" Type="http://schemas.openxmlformats.org/officeDocument/2006/relationships/slide" Target="slide6.xml"/><Relationship Id="rId9" Type="http://schemas.openxmlformats.org/officeDocument/2006/relationships/slide" Target="slide1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sp>
        <p:nvSpPr>
          <p:cNvPr id="2" name="Freeform 2"/>
          <p:cNvSpPr/>
          <p:nvPr/>
        </p:nvSpPr>
        <p:spPr>
          <a:xfrm rot="-504203" flipH="1" flipV="1">
            <a:off x="9919505" y="913926"/>
            <a:ext cx="8368298" cy="6401748"/>
          </a:xfrm>
          <a:custGeom>
            <a:avLst/>
            <a:gdLst/>
            <a:ahLst/>
            <a:cxnLst/>
            <a:rect l="l" t="t" r="r" b="b"/>
            <a:pathLst>
              <a:path w="8368298" h="6401748">
                <a:moveTo>
                  <a:pt x="8368298" y="6401748"/>
                </a:moveTo>
                <a:lnTo>
                  <a:pt x="0" y="6401748"/>
                </a:lnTo>
                <a:lnTo>
                  <a:pt x="0" y="0"/>
                </a:lnTo>
                <a:lnTo>
                  <a:pt x="8368298" y="0"/>
                </a:lnTo>
                <a:lnTo>
                  <a:pt x="8368298" y="6401748"/>
                </a:lnTo>
                <a:close/>
              </a:path>
            </a:pathLst>
          </a:custGeom>
          <a:blipFill>
            <a:blip r:embed="rId2"/>
            <a:stretch>
              <a:fillRect/>
            </a:stretch>
          </a:blipFill>
        </p:spPr>
        <p:txBody>
          <a:bodyPr/>
          <a:lstStyle/>
          <a:p>
            <a:endParaRPr lang="en-ID"/>
          </a:p>
        </p:txBody>
      </p:sp>
      <p:sp>
        <p:nvSpPr>
          <p:cNvPr id="3" name="Freeform 3"/>
          <p:cNvSpPr/>
          <p:nvPr/>
        </p:nvSpPr>
        <p:spPr>
          <a:xfrm>
            <a:off x="1028700" y="4114800"/>
            <a:ext cx="9214094" cy="5143500"/>
          </a:xfrm>
          <a:custGeom>
            <a:avLst/>
            <a:gdLst/>
            <a:ahLst/>
            <a:cxnLst/>
            <a:rect l="l" t="t" r="r" b="b"/>
            <a:pathLst>
              <a:path w="9214094" h="5143500">
                <a:moveTo>
                  <a:pt x="0" y="0"/>
                </a:moveTo>
                <a:lnTo>
                  <a:pt x="9214094" y="0"/>
                </a:lnTo>
                <a:lnTo>
                  <a:pt x="9214094" y="5143500"/>
                </a:lnTo>
                <a:lnTo>
                  <a:pt x="0" y="5143500"/>
                </a:lnTo>
                <a:lnTo>
                  <a:pt x="0" y="0"/>
                </a:lnTo>
                <a:close/>
              </a:path>
            </a:pathLst>
          </a:custGeom>
          <a:blipFill>
            <a:blip r:embed="rId3"/>
            <a:stretch>
              <a:fillRect t="-42740" b="-22740"/>
            </a:stretch>
          </a:blipFill>
        </p:spPr>
        <p:txBody>
          <a:bodyPr/>
          <a:lstStyle/>
          <a:p>
            <a:endParaRPr lang="en-ID"/>
          </a:p>
        </p:txBody>
      </p:sp>
      <p:sp>
        <p:nvSpPr>
          <p:cNvPr id="4" name="TextBox 4"/>
          <p:cNvSpPr txBox="1"/>
          <p:nvPr/>
        </p:nvSpPr>
        <p:spPr>
          <a:xfrm>
            <a:off x="1028700" y="676275"/>
            <a:ext cx="8467946" cy="1747519"/>
          </a:xfrm>
          <a:prstGeom prst="rect">
            <a:avLst/>
          </a:prstGeom>
        </p:spPr>
        <p:txBody>
          <a:bodyPr lIns="0" tIns="0" rIns="0" bIns="0" rtlCol="0" anchor="t">
            <a:spAutoFit/>
          </a:bodyPr>
          <a:lstStyle/>
          <a:p>
            <a:pPr algn="ctr">
              <a:lnSpc>
                <a:spcPts val="12880"/>
              </a:lnSpc>
            </a:pPr>
            <a:r>
              <a:rPr lang="en-US" sz="9200">
                <a:solidFill>
                  <a:srgbClr val="6DB5E7"/>
                </a:solidFill>
                <a:latin typeface="Bungee"/>
                <a:ea typeface="Bungee"/>
                <a:cs typeface="Bungee"/>
                <a:sym typeface="Bungee"/>
              </a:rPr>
              <a:t>WEB SERVER</a:t>
            </a:r>
          </a:p>
        </p:txBody>
      </p:sp>
      <p:sp>
        <p:nvSpPr>
          <p:cNvPr id="5" name="TextBox 5"/>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FFFFFF"/>
                </a:solidFill>
                <a:latin typeface="Noto Serif Display"/>
                <a:ea typeface="Noto Serif Display"/>
                <a:cs typeface="Noto Serif Display"/>
                <a:sym typeface="Noto Serif Display"/>
              </a:rPr>
              <a:t>1</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sp>
        <p:nvSpPr>
          <p:cNvPr id="2" name="Freeform 2"/>
          <p:cNvSpPr/>
          <p:nvPr/>
        </p:nvSpPr>
        <p:spPr>
          <a:xfrm>
            <a:off x="12219219" y="5143500"/>
            <a:ext cx="5440240" cy="4114800"/>
          </a:xfrm>
          <a:custGeom>
            <a:avLst/>
            <a:gdLst/>
            <a:ahLst/>
            <a:cxnLst/>
            <a:rect l="l" t="t" r="r" b="b"/>
            <a:pathLst>
              <a:path w="5440240" h="4114800">
                <a:moveTo>
                  <a:pt x="0" y="0"/>
                </a:moveTo>
                <a:lnTo>
                  <a:pt x="5440240" y="0"/>
                </a:lnTo>
                <a:lnTo>
                  <a:pt x="544024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D"/>
          </a:p>
        </p:txBody>
      </p:sp>
      <p:sp>
        <p:nvSpPr>
          <p:cNvPr id="3" name="Freeform 3"/>
          <p:cNvSpPr/>
          <p:nvPr/>
        </p:nvSpPr>
        <p:spPr>
          <a:xfrm rot="5400000">
            <a:off x="0" y="6172200"/>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D"/>
          </a:p>
        </p:txBody>
      </p:sp>
      <p:sp>
        <p:nvSpPr>
          <p:cNvPr id="4" name="Freeform 4"/>
          <p:cNvSpPr/>
          <p:nvPr/>
        </p:nvSpPr>
        <p:spPr>
          <a:xfrm rot="-5400000">
            <a:off x="13976978" y="152149"/>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D"/>
          </a:p>
        </p:txBody>
      </p:sp>
      <p:sp>
        <p:nvSpPr>
          <p:cNvPr id="5" name="Freeform 5"/>
          <p:cNvSpPr/>
          <p:nvPr/>
        </p:nvSpPr>
        <p:spPr>
          <a:xfrm>
            <a:off x="1567083" y="5282542"/>
            <a:ext cx="10115723" cy="3975758"/>
          </a:xfrm>
          <a:custGeom>
            <a:avLst/>
            <a:gdLst/>
            <a:ahLst/>
            <a:cxnLst/>
            <a:rect l="l" t="t" r="r" b="b"/>
            <a:pathLst>
              <a:path w="10115723" h="3975758">
                <a:moveTo>
                  <a:pt x="0" y="0"/>
                </a:moveTo>
                <a:lnTo>
                  <a:pt x="10115724" y="0"/>
                </a:lnTo>
                <a:lnTo>
                  <a:pt x="10115724" y="3975758"/>
                </a:lnTo>
                <a:lnTo>
                  <a:pt x="0" y="3975758"/>
                </a:lnTo>
                <a:lnTo>
                  <a:pt x="0" y="0"/>
                </a:lnTo>
                <a:close/>
              </a:path>
            </a:pathLst>
          </a:custGeom>
          <a:blipFill>
            <a:blip r:embed="rId6"/>
            <a:stretch>
              <a:fillRect t="-6283"/>
            </a:stretch>
          </a:blipFill>
        </p:spPr>
        <p:txBody>
          <a:bodyPr/>
          <a:lstStyle/>
          <a:p>
            <a:endParaRPr lang="en-ID"/>
          </a:p>
        </p:txBody>
      </p:sp>
      <p:sp>
        <p:nvSpPr>
          <p:cNvPr id="6" name="TextBox 6"/>
          <p:cNvSpPr txBox="1"/>
          <p:nvPr/>
        </p:nvSpPr>
        <p:spPr>
          <a:xfrm>
            <a:off x="1350283" y="2142874"/>
            <a:ext cx="13570007" cy="2380615"/>
          </a:xfrm>
          <a:prstGeom prst="rect">
            <a:avLst/>
          </a:prstGeom>
        </p:spPr>
        <p:txBody>
          <a:bodyPr lIns="0" tIns="0" rIns="0" bIns="0" rtlCol="0" anchor="t">
            <a:spAutoFit/>
          </a:bodyPr>
          <a:lstStyle/>
          <a:p>
            <a:pPr algn="ctr">
              <a:lnSpc>
                <a:spcPts val="4759"/>
              </a:lnSpc>
            </a:pPr>
            <a:r>
              <a:rPr lang="en-US" sz="3399">
                <a:solidFill>
                  <a:srgbClr val="F8FEFF"/>
                </a:solidFill>
                <a:latin typeface="Sansita"/>
                <a:ea typeface="Sansita"/>
                <a:cs typeface="Sansita"/>
                <a:sym typeface="Sansita"/>
              </a:rPr>
              <a:t>Giao thức HTTP/HTTPS: Web server sử dụng giao thức HTTP để truyền dữ liệu giữa máy chủ và client. Giao thức HTTPS là phiên bản bảo mật của HTTP, sử dụng SSL/TLS để mã hóa dữ liệu.</a:t>
            </a:r>
          </a:p>
          <a:p>
            <a:pPr algn="ctr">
              <a:lnSpc>
                <a:spcPts val="4759"/>
              </a:lnSpc>
            </a:pPr>
            <a:endParaRPr lang="en-US" sz="3399">
              <a:solidFill>
                <a:srgbClr val="F8FEFF"/>
              </a:solidFill>
              <a:latin typeface="Sansita"/>
              <a:ea typeface="Sansita"/>
              <a:cs typeface="Sansita"/>
              <a:sym typeface="Sansita"/>
            </a:endParaRPr>
          </a:p>
        </p:txBody>
      </p:sp>
      <p:sp>
        <p:nvSpPr>
          <p:cNvPr id="7" name="TextBox 7"/>
          <p:cNvSpPr txBox="1"/>
          <p:nvPr/>
        </p:nvSpPr>
        <p:spPr>
          <a:xfrm>
            <a:off x="1013753" y="828675"/>
            <a:ext cx="9665613" cy="991870"/>
          </a:xfrm>
          <a:prstGeom prst="rect">
            <a:avLst/>
          </a:prstGeom>
        </p:spPr>
        <p:txBody>
          <a:bodyPr lIns="0" tIns="0" rIns="0" bIns="0" rtlCol="0" anchor="t">
            <a:spAutoFit/>
          </a:bodyPr>
          <a:lstStyle/>
          <a:p>
            <a:pPr algn="ctr">
              <a:lnSpc>
                <a:spcPts val="7279"/>
              </a:lnSpc>
            </a:pPr>
            <a:r>
              <a:rPr lang="en-US" sz="5199">
                <a:solidFill>
                  <a:srgbClr val="6DB5E7"/>
                </a:solidFill>
                <a:latin typeface="Bungee"/>
                <a:ea typeface="Bungee"/>
                <a:cs typeface="Bungee"/>
                <a:sym typeface="Bungee"/>
              </a:rPr>
              <a:t>6.Các Giao Thức Bao Gồm: </a:t>
            </a:r>
          </a:p>
        </p:txBody>
      </p:sp>
      <p:sp>
        <p:nvSpPr>
          <p:cNvPr id="8" name="TextBox 8"/>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FFFFFF"/>
                </a:solidFill>
                <a:latin typeface="Noto Serif Display"/>
                <a:ea typeface="Noto Serif Display"/>
                <a:cs typeface="Noto Serif Display"/>
                <a:sym typeface="Noto Serif Display"/>
              </a:rPr>
              <a:t>10</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sp>
        <p:nvSpPr>
          <p:cNvPr id="2" name="Freeform 2"/>
          <p:cNvSpPr/>
          <p:nvPr/>
        </p:nvSpPr>
        <p:spPr>
          <a:xfrm>
            <a:off x="2390270" y="4463932"/>
            <a:ext cx="13507460" cy="4035354"/>
          </a:xfrm>
          <a:custGeom>
            <a:avLst/>
            <a:gdLst/>
            <a:ahLst/>
            <a:cxnLst/>
            <a:rect l="l" t="t" r="r" b="b"/>
            <a:pathLst>
              <a:path w="13507460" h="4035354">
                <a:moveTo>
                  <a:pt x="0" y="0"/>
                </a:moveTo>
                <a:lnTo>
                  <a:pt x="13507460" y="0"/>
                </a:lnTo>
                <a:lnTo>
                  <a:pt x="13507460" y="4035353"/>
                </a:lnTo>
                <a:lnTo>
                  <a:pt x="0" y="4035353"/>
                </a:lnTo>
                <a:lnTo>
                  <a:pt x="0" y="0"/>
                </a:lnTo>
                <a:close/>
              </a:path>
            </a:pathLst>
          </a:custGeom>
          <a:blipFill>
            <a:blip r:embed="rId2"/>
            <a:stretch>
              <a:fillRect/>
            </a:stretch>
          </a:blipFill>
        </p:spPr>
        <p:txBody>
          <a:bodyPr/>
          <a:lstStyle/>
          <a:p>
            <a:endParaRPr lang="en-ID"/>
          </a:p>
        </p:txBody>
      </p:sp>
      <p:sp>
        <p:nvSpPr>
          <p:cNvPr id="3" name="TextBox 3"/>
          <p:cNvSpPr txBox="1"/>
          <p:nvPr/>
        </p:nvSpPr>
        <p:spPr>
          <a:xfrm>
            <a:off x="661140" y="215536"/>
            <a:ext cx="16262062" cy="991870"/>
          </a:xfrm>
          <a:prstGeom prst="rect">
            <a:avLst/>
          </a:prstGeom>
        </p:spPr>
        <p:txBody>
          <a:bodyPr lIns="0" tIns="0" rIns="0" bIns="0" rtlCol="0" anchor="t">
            <a:spAutoFit/>
          </a:bodyPr>
          <a:lstStyle/>
          <a:p>
            <a:pPr algn="ctr">
              <a:lnSpc>
                <a:spcPts val="7279"/>
              </a:lnSpc>
            </a:pPr>
            <a:r>
              <a:rPr lang="en-US" sz="5199" dirty="0">
                <a:solidFill>
                  <a:srgbClr val="6DB5E7"/>
                </a:solidFill>
                <a:latin typeface="Bungee"/>
                <a:ea typeface="Bungee"/>
                <a:cs typeface="Bungee"/>
                <a:sym typeface="Bungee"/>
              </a:rPr>
              <a:t>7.Web Server </a:t>
            </a:r>
            <a:r>
              <a:rPr lang="en-US" sz="5199" dirty="0" err="1">
                <a:solidFill>
                  <a:srgbClr val="6DB5E7"/>
                </a:solidFill>
                <a:latin typeface="Bungee"/>
                <a:ea typeface="Bungee"/>
                <a:cs typeface="Bungee"/>
                <a:sym typeface="Bungee"/>
              </a:rPr>
              <a:t>hoạt</a:t>
            </a:r>
            <a:r>
              <a:rPr lang="en-US" sz="5199">
                <a:solidFill>
                  <a:srgbClr val="6DB5E7"/>
                </a:solidFill>
                <a:latin typeface="Bungee"/>
                <a:ea typeface="Bungee"/>
                <a:cs typeface="Bungee"/>
                <a:sym typeface="Bungee"/>
              </a:rPr>
              <a:t> động</a:t>
            </a:r>
            <a:r>
              <a:rPr lang="en-US" sz="5199" dirty="0">
                <a:solidFill>
                  <a:srgbClr val="6DB5E7"/>
                </a:solidFill>
                <a:latin typeface="Bungee"/>
                <a:ea typeface="Bungee"/>
                <a:cs typeface="Bungee"/>
                <a:sym typeface="Bungee"/>
              </a:rPr>
              <a:t> </a:t>
            </a:r>
            <a:r>
              <a:rPr lang="en-US" sz="5199" dirty="0" err="1">
                <a:solidFill>
                  <a:srgbClr val="6DB5E7"/>
                </a:solidFill>
                <a:latin typeface="Bungee"/>
                <a:ea typeface="Bungee"/>
                <a:cs typeface="Bungee"/>
                <a:sym typeface="Bungee"/>
              </a:rPr>
              <a:t>như</a:t>
            </a:r>
            <a:r>
              <a:rPr lang="en-US" sz="5199" dirty="0">
                <a:solidFill>
                  <a:srgbClr val="6DB5E7"/>
                </a:solidFill>
                <a:latin typeface="Bungee"/>
                <a:ea typeface="Bungee"/>
                <a:cs typeface="Bungee"/>
                <a:sym typeface="Bungee"/>
              </a:rPr>
              <a:t> </a:t>
            </a:r>
            <a:r>
              <a:rPr lang="en-US" sz="5199" dirty="0" err="1">
                <a:solidFill>
                  <a:srgbClr val="6DB5E7"/>
                </a:solidFill>
                <a:latin typeface="Bungee"/>
                <a:ea typeface="Bungee"/>
                <a:cs typeface="Bungee"/>
                <a:sym typeface="Bungee"/>
              </a:rPr>
              <a:t>thế</a:t>
            </a:r>
            <a:r>
              <a:rPr lang="en-US" sz="5199" dirty="0">
                <a:solidFill>
                  <a:srgbClr val="6DB5E7"/>
                </a:solidFill>
                <a:latin typeface="Bungee"/>
                <a:ea typeface="Bungee"/>
                <a:cs typeface="Bungee"/>
                <a:sym typeface="Bungee"/>
              </a:rPr>
              <a:t> </a:t>
            </a:r>
            <a:r>
              <a:rPr lang="en-US" sz="5199" dirty="0" err="1">
                <a:solidFill>
                  <a:srgbClr val="6DB5E7"/>
                </a:solidFill>
                <a:latin typeface="Bungee"/>
                <a:ea typeface="Bungee"/>
                <a:cs typeface="Bungee"/>
                <a:sym typeface="Bungee"/>
              </a:rPr>
              <a:t>nào</a:t>
            </a:r>
            <a:r>
              <a:rPr lang="en-US" sz="5199" dirty="0">
                <a:solidFill>
                  <a:srgbClr val="6DB5E7"/>
                </a:solidFill>
                <a:latin typeface="Bungee"/>
                <a:ea typeface="Bungee"/>
                <a:cs typeface="Bungee"/>
                <a:sym typeface="Bungee"/>
              </a:rPr>
              <a:t>?</a:t>
            </a:r>
          </a:p>
        </p:txBody>
      </p:sp>
      <p:sp>
        <p:nvSpPr>
          <p:cNvPr id="4" name="TextBox 4"/>
          <p:cNvSpPr txBox="1"/>
          <p:nvPr/>
        </p:nvSpPr>
        <p:spPr>
          <a:xfrm>
            <a:off x="438270" y="1890527"/>
            <a:ext cx="17584026" cy="2380615"/>
          </a:xfrm>
          <a:prstGeom prst="rect">
            <a:avLst/>
          </a:prstGeom>
        </p:spPr>
        <p:txBody>
          <a:bodyPr lIns="0" tIns="0" rIns="0" bIns="0" rtlCol="0" anchor="t">
            <a:spAutoFit/>
          </a:bodyPr>
          <a:lstStyle/>
          <a:p>
            <a:pPr algn="l">
              <a:lnSpc>
                <a:spcPts val="4759"/>
              </a:lnSpc>
            </a:pPr>
            <a:r>
              <a:rPr lang="en-US" sz="3399">
                <a:solidFill>
                  <a:srgbClr val="FFFFFF"/>
                </a:solidFill>
                <a:latin typeface="Sansita"/>
                <a:ea typeface="Sansita"/>
                <a:cs typeface="Sansita"/>
                <a:sym typeface="Sansita"/>
              </a:rPr>
              <a:t>Bất cứ khi nào bạn xem một trang web trên internet, có nghĩa là bạn đang yêu cầu trang đó từ một web server. Khi bạn nhập URL trên trình duyệt của mình nó sẽ tiến hành các bước sau để gửi lại phản hồi cho bạn.</a:t>
            </a:r>
          </a:p>
          <a:p>
            <a:pPr algn="l">
              <a:lnSpc>
                <a:spcPts val="4759"/>
              </a:lnSpc>
            </a:pPr>
            <a:endParaRPr lang="en-US" sz="3399">
              <a:solidFill>
                <a:srgbClr val="FFFFFF"/>
              </a:solidFill>
              <a:latin typeface="Sansita"/>
              <a:ea typeface="Sansita"/>
              <a:cs typeface="Sansita"/>
              <a:sym typeface="Sansita"/>
            </a:endParaRPr>
          </a:p>
        </p:txBody>
      </p:sp>
      <p:sp>
        <p:nvSpPr>
          <p:cNvPr id="5" name="TextBox 5"/>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FFFFFF"/>
                </a:solidFill>
                <a:latin typeface="Noto Serif Display"/>
                <a:ea typeface="Noto Serif Display"/>
                <a:cs typeface="Noto Serif Display"/>
                <a:sym typeface="Noto Serif Display"/>
              </a:rPr>
              <a:t>11</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sp>
        <p:nvSpPr>
          <p:cNvPr id="2" name="Freeform 2"/>
          <p:cNvSpPr/>
          <p:nvPr/>
        </p:nvSpPr>
        <p:spPr>
          <a:xfrm>
            <a:off x="-1333500" y="4920320"/>
            <a:ext cx="5172523" cy="3956980"/>
          </a:xfrm>
          <a:custGeom>
            <a:avLst/>
            <a:gdLst/>
            <a:ahLst/>
            <a:cxnLst/>
            <a:rect l="l" t="t" r="r" b="b"/>
            <a:pathLst>
              <a:path w="5172523" h="3956980">
                <a:moveTo>
                  <a:pt x="0" y="0"/>
                </a:moveTo>
                <a:lnTo>
                  <a:pt x="5172523" y="0"/>
                </a:lnTo>
                <a:lnTo>
                  <a:pt x="5172523" y="3956980"/>
                </a:lnTo>
                <a:lnTo>
                  <a:pt x="0" y="3956980"/>
                </a:lnTo>
                <a:lnTo>
                  <a:pt x="0" y="0"/>
                </a:lnTo>
                <a:close/>
              </a:path>
            </a:pathLst>
          </a:custGeom>
          <a:blipFill>
            <a:blip r:embed="rId2"/>
            <a:stretch>
              <a:fillRect/>
            </a:stretch>
          </a:blipFill>
        </p:spPr>
        <p:txBody>
          <a:bodyPr/>
          <a:lstStyle/>
          <a:p>
            <a:endParaRPr lang="en-ID"/>
          </a:p>
        </p:txBody>
      </p:sp>
      <p:sp>
        <p:nvSpPr>
          <p:cNvPr id="3" name="TextBox 3"/>
          <p:cNvSpPr txBox="1"/>
          <p:nvPr/>
        </p:nvSpPr>
        <p:spPr>
          <a:xfrm>
            <a:off x="3320933" y="3305175"/>
            <a:ext cx="11646135" cy="3667125"/>
          </a:xfrm>
          <a:prstGeom prst="rect">
            <a:avLst/>
          </a:prstGeom>
        </p:spPr>
        <p:txBody>
          <a:bodyPr lIns="0" tIns="0" rIns="0" bIns="0" rtlCol="0" anchor="t">
            <a:spAutoFit/>
          </a:bodyPr>
          <a:lstStyle/>
          <a:p>
            <a:pPr algn="ctr">
              <a:lnSpc>
                <a:spcPts val="14400"/>
              </a:lnSpc>
            </a:pPr>
            <a:r>
              <a:rPr lang="en-US" sz="12000">
                <a:solidFill>
                  <a:srgbClr val="6DB5E7"/>
                </a:solidFill>
                <a:latin typeface="Sigmar One"/>
                <a:ea typeface="Sigmar One"/>
                <a:cs typeface="Sigmar One"/>
                <a:sym typeface="Sigmar One"/>
              </a:rPr>
              <a:t>8.Triển Khai Mô Hình</a:t>
            </a:r>
          </a:p>
        </p:txBody>
      </p:sp>
      <p:sp>
        <p:nvSpPr>
          <p:cNvPr id="4" name="Freeform 4"/>
          <p:cNvSpPr/>
          <p:nvPr/>
        </p:nvSpPr>
        <p:spPr>
          <a:xfrm rot="-479821">
            <a:off x="15520716" y="1619948"/>
            <a:ext cx="3477167" cy="2886049"/>
          </a:xfrm>
          <a:custGeom>
            <a:avLst/>
            <a:gdLst/>
            <a:ahLst/>
            <a:cxnLst/>
            <a:rect l="l" t="t" r="r" b="b"/>
            <a:pathLst>
              <a:path w="3477167" h="2886049">
                <a:moveTo>
                  <a:pt x="0" y="0"/>
                </a:moveTo>
                <a:lnTo>
                  <a:pt x="3477168" y="0"/>
                </a:lnTo>
                <a:lnTo>
                  <a:pt x="3477168" y="2886049"/>
                </a:lnTo>
                <a:lnTo>
                  <a:pt x="0" y="2886049"/>
                </a:lnTo>
                <a:lnTo>
                  <a:pt x="0" y="0"/>
                </a:lnTo>
                <a:close/>
              </a:path>
            </a:pathLst>
          </a:custGeom>
          <a:blipFill>
            <a:blip r:embed="rId3"/>
            <a:stretch>
              <a:fillRect/>
            </a:stretch>
          </a:blipFill>
        </p:spPr>
        <p:txBody>
          <a:bodyPr/>
          <a:lstStyle/>
          <a:p>
            <a:endParaRPr lang="en-ID"/>
          </a:p>
        </p:txBody>
      </p:sp>
      <p:sp>
        <p:nvSpPr>
          <p:cNvPr id="5" name="TextBox 5"/>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FFFFFF"/>
                </a:solidFill>
                <a:latin typeface="Noto Serif Display"/>
                <a:ea typeface="Noto Serif Display"/>
                <a:cs typeface="Noto Serif Display"/>
                <a:sym typeface="Noto Serif Display"/>
              </a:rPr>
              <a:t>12</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sp>
        <p:nvSpPr>
          <p:cNvPr id="2" name="Freeform 2"/>
          <p:cNvSpPr/>
          <p:nvPr/>
        </p:nvSpPr>
        <p:spPr>
          <a:xfrm>
            <a:off x="3902425" y="2386954"/>
            <a:ext cx="10483151" cy="7014237"/>
          </a:xfrm>
          <a:custGeom>
            <a:avLst/>
            <a:gdLst/>
            <a:ahLst/>
            <a:cxnLst/>
            <a:rect l="l" t="t" r="r" b="b"/>
            <a:pathLst>
              <a:path w="10483151" h="7014237">
                <a:moveTo>
                  <a:pt x="0" y="0"/>
                </a:moveTo>
                <a:lnTo>
                  <a:pt x="10483150" y="0"/>
                </a:lnTo>
                <a:lnTo>
                  <a:pt x="10483150" y="7014237"/>
                </a:lnTo>
                <a:lnTo>
                  <a:pt x="0" y="7014237"/>
                </a:lnTo>
                <a:lnTo>
                  <a:pt x="0" y="0"/>
                </a:lnTo>
                <a:close/>
              </a:path>
            </a:pathLst>
          </a:custGeom>
          <a:blipFill>
            <a:blip r:embed="rId2"/>
            <a:stretch>
              <a:fillRect/>
            </a:stretch>
          </a:blipFill>
        </p:spPr>
        <p:txBody>
          <a:bodyPr/>
          <a:lstStyle/>
          <a:p>
            <a:endParaRPr lang="en-ID"/>
          </a:p>
        </p:txBody>
      </p:sp>
      <p:grpSp>
        <p:nvGrpSpPr>
          <p:cNvPr id="3" name="Group 3"/>
          <p:cNvGrpSpPr/>
          <p:nvPr/>
        </p:nvGrpSpPr>
        <p:grpSpPr>
          <a:xfrm>
            <a:off x="3493371" y="389171"/>
            <a:ext cx="11301259" cy="1279058"/>
            <a:chOff x="0" y="0"/>
            <a:chExt cx="15068345" cy="1705411"/>
          </a:xfrm>
        </p:grpSpPr>
        <p:sp>
          <p:nvSpPr>
            <p:cNvPr id="4" name="AutoShape 4"/>
            <p:cNvSpPr/>
            <p:nvPr/>
          </p:nvSpPr>
          <p:spPr>
            <a:xfrm>
              <a:off x="0" y="0"/>
              <a:ext cx="15068345" cy="1705411"/>
            </a:xfrm>
            <a:prstGeom prst="rect">
              <a:avLst/>
            </a:prstGeom>
            <a:solidFill>
              <a:srgbClr val="10B5BF"/>
            </a:solidFill>
          </p:spPr>
          <p:txBody>
            <a:bodyPr/>
            <a:lstStyle/>
            <a:p>
              <a:endParaRPr lang="en-ID"/>
            </a:p>
          </p:txBody>
        </p:sp>
        <p:sp>
          <p:nvSpPr>
            <p:cNvPr id="5" name="TextBox 5"/>
            <p:cNvSpPr txBox="1"/>
            <p:nvPr/>
          </p:nvSpPr>
          <p:spPr>
            <a:xfrm>
              <a:off x="870451" y="220881"/>
              <a:ext cx="13327442" cy="1158875"/>
            </a:xfrm>
            <a:prstGeom prst="rect">
              <a:avLst/>
            </a:prstGeom>
          </p:spPr>
          <p:txBody>
            <a:bodyPr lIns="0" tIns="0" rIns="0" bIns="0" rtlCol="0" anchor="t">
              <a:spAutoFit/>
            </a:bodyPr>
            <a:lstStyle/>
            <a:p>
              <a:pPr marL="0" lvl="0" indent="0" algn="ctr">
                <a:lnSpc>
                  <a:spcPts val="6239"/>
                </a:lnSpc>
                <a:spcBef>
                  <a:spcPct val="0"/>
                </a:spcBef>
              </a:pPr>
              <a:r>
                <a:rPr lang="en-US" sz="5199" u="none" strike="noStrike">
                  <a:solidFill>
                    <a:srgbClr val="FFFFFF"/>
                  </a:solidFill>
                  <a:latin typeface="Bungee"/>
                  <a:ea typeface="Bungee"/>
                  <a:cs typeface="Bungee"/>
                  <a:sym typeface="Bungee"/>
                </a:rPr>
                <a:t>TRIỂN KHAI MÔ HÌNH</a:t>
              </a:r>
            </a:p>
          </p:txBody>
        </p:sp>
      </p:grpSp>
      <p:sp>
        <p:nvSpPr>
          <p:cNvPr id="6" name="TextBox 6"/>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FFFFFF"/>
                </a:solidFill>
                <a:latin typeface="Noto Serif Display"/>
                <a:ea typeface="Noto Serif Display"/>
                <a:cs typeface="Noto Serif Display"/>
                <a:sym typeface="Noto Serif Display"/>
              </a:rPr>
              <a:t>13</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sp>
        <p:nvSpPr>
          <p:cNvPr id="2" name="Freeform 2"/>
          <p:cNvSpPr/>
          <p:nvPr/>
        </p:nvSpPr>
        <p:spPr>
          <a:xfrm>
            <a:off x="1602347" y="359197"/>
            <a:ext cx="7541653" cy="4015930"/>
          </a:xfrm>
          <a:custGeom>
            <a:avLst/>
            <a:gdLst/>
            <a:ahLst/>
            <a:cxnLst/>
            <a:rect l="l" t="t" r="r" b="b"/>
            <a:pathLst>
              <a:path w="7541653" h="4015930">
                <a:moveTo>
                  <a:pt x="0" y="0"/>
                </a:moveTo>
                <a:lnTo>
                  <a:pt x="7541653" y="0"/>
                </a:lnTo>
                <a:lnTo>
                  <a:pt x="7541653" y="4015930"/>
                </a:lnTo>
                <a:lnTo>
                  <a:pt x="0" y="4015930"/>
                </a:lnTo>
                <a:lnTo>
                  <a:pt x="0" y="0"/>
                </a:lnTo>
                <a:close/>
              </a:path>
            </a:pathLst>
          </a:custGeom>
          <a:blipFill>
            <a:blip r:embed="rId2"/>
            <a:stretch>
              <a:fillRect/>
            </a:stretch>
          </a:blipFill>
        </p:spPr>
        <p:txBody>
          <a:bodyPr/>
          <a:lstStyle/>
          <a:p>
            <a:endParaRPr lang="en-ID"/>
          </a:p>
        </p:txBody>
      </p:sp>
      <p:sp>
        <p:nvSpPr>
          <p:cNvPr id="3" name="Freeform 3"/>
          <p:cNvSpPr/>
          <p:nvPr/>
        </p:nvSpPr>
        <p:spPr>
          <a:xfrm>
            <a:off x="10185051" y="359197"/>
            <a:ext cx="7540318" cy="4024645"/>
          </a:xfrm>
          <a:custGeom>
            <a:avLst/>
            <a:gdLst/>
            <a:ahLst/>
            <a:cxnLst/>
            <a:rect l="l" t="t" r="r" b="b"/>
            <a:pathLst>
              <a:path w="7540318" h="4024645">
                <a:moveTo>
                  <a:pt x="0" y="0"/>
                </a:moveTo>
                <a:lnTo>
                  <a:pt x="7540318" y="0"/>
                </a:lnTo>
                <a:lnTo>
                  <a:pt x="7540318" y="4024645"/>
                </a:lnTo>
                <a:lnTo>
                  <a:pt x="0" y="4024645"/>
                </a:lnTo>
                <a:lnTo>
                  <a:pt x="0" y="0"/>
                </a:lnTo>
                <a:close/>
              </a:path>
            </a:pathLst>
          </a:custGeom>
          <a:blipFill>
            <a:blip r:embed="rId3"/>
            <a:stretch>
              <a:fillRect/>
            </a:stretch>
          </a:blipFill>
        </p:spPr>
        <p:txBody>
          <a:bodyPr/>
          <a:lstStyle/>
          <a:p>
            <a:endParaRPr lang="en-ID"/>
          </a:p>
        </p:txBody>
      </p:sp>
      <p:sp>
        <p:nvSpPr>
          <p:cNvPr id="4" name="Freeform 4"/>
          <p:cNvSpPr/>
          <p:nvPr/>
        </p:nvSpPr>
        <p:spPr>
          <a:xfrm>
            <a:off x="1618206" y="5389045"/>
            <a:ext cx="7525794" cy="3988671"/>
          </a:xfrm>
          <a:custGeom>
            <a:avLst/>
            <a:gdLst/>
            <a:ahLst/>
            <a:cxnLst/>
            <a:rect l="l" t="t" r="r" b="b"/>
            <a:pathLst>
              <a:path w="7525794" h="3988671">
                <a:moveTo>
                  <a:pt x="0" y="0"/>
                </a:moveTo>
                <a:lnTo>
                  <a:pt x="7525794" y="0"/>
                </a:lnTo>
                <a:lnTo>
                  <a:pt x="7525794" y="3988671"/>
                </a:lnTo>
                <a:lnTo>
                  <a:pt x="0" y="3988671"/>
                </a:lnTo>
                <a:lnTo>
                  <a:pt x="0" y="0"/>
                </a:lnTo>
                <a:close/>
              </a:path>
            </a:pathLst>
          </a:custGeom>
          <a:blipFill>
            <a:blip r:embed="rId4"/>
            <a:stretch>
              <a:fillRect/>
            </a:stretch>
          </a:blipFill>
        </p:spPr>
        <p:txBody>
          <a:bodyPr/>
          <a:lstStyle/>
          <a:p>
            <a:endParaRPr lang="en-ID"/>
          </a:p>
        </p:txBody>
      </p:sp>
      <p:sp>
        <p:nvSpPr>
          <p:cNvPr id="5" name="Freeform 5"/>
          <p:cNvSpPr/>
          <p:nvPr/>
        </p:nvSpPr>
        <p:spPr>
          <a:xfrm>
            <a:off x="10091982" y="5389045"/>
            <a:ext cx="7745506" cy="3988671"/>
          </a:xfrm>
          <a:custGeom>
            <a:avLst/>
            <a:gdLst/>
            <a:ahLst/>
            <a:cxnLst/>
            <a:rect l="l" t="t" r="r" b="b"/>
            <a:pathLst>
              <a:path w="7745506" h="3988671">
                <a:moveTo>
                  <a:pt x="0" y="0"/>
                </a:moveTo>
                <a:lnTo>
                  <a:pt x="7745506" y="0"/>
                </a:lnTo>
                <a:lnTo>
                  <a:pt x="7745506" y="3988671"/>
                </a:lnTo>
                <a:lnTo>
                  <a:pt x="0" y="3988671"/>
                </a:lnTo>
                <a:lnTo>
                  <a:pt x="0" y="0"/>
                </a:lnTo>
                <a:close/>
              </a:path>
            </a:pathLst>
          </a:custGeom>
          <a:blipFill>
            <a:blip r:embed="rId5"/>
            <a:stretch>
              <a:fillRect b="-3162"/>
            </a:stretch>
          </a:blipFill>
        </p:spPr>
        <p:txBody>
          <a:bodyPr/>
          <a:lstStyle/>
          <a:p>
            <a:endParaRPr lang="en-ID"/>
          </a:p>
        </p:txBody>
      </p:sp>
      <p:sp>
        <p:nvSpPr>
          <p:cNvPr id="6" name="TextBox 6"/>
          <p:cNvSpPr txBox="1"/>
          <p:nvPr/>
        </p:nvSpPr>
        <p:spPr>
          <a:xfrm>
            <a:off x="4378049" y="4549029"/>
            <a:ext cx="1990249" cy="679450"/>
          </a:xfrm>
          <a:prstGeom prst="rect">
            <a:avLst/>
          </a:prstGeom>
        </p:spPr>
        <p:txBody>
          <a:bodyPr lIns="0" tIns="0" rIns="0" bIns="0" rtlCol="0" anchor="t">
            <a:spAutoFit/>
          </a:bodyPr>
          <a:lstStyle/>
          <a:p>
            <a:pPr algn="ctr">
              <a:lnSpc>
                <a:spcPts val="5599"/>
              </a:lnSpc>
            </a:pPr>
            <a:r>
              <a:rPr lang="en-US" sz="3999">
                <a:solidFill>
                  <a:srgbClr val="10B5BF"/>
                </a:solidFill>
                <a:latin typeface="Sansita"/>
                <a:ea typeface="Sansita"/>
                <a:cs typeface="Sansita"/>
                <a:sym typeface="Sansita"/>
              </a:rPr>
              <a:t>Ip máy DC</a:t>
            </a:r>
          </a:p>
        </p:txBody>
      </p:sp>
      <p:sp>
        <p:nvSpPr>
          <p:cNvPr id="7" name="TextBox 7"/>
          <p:cNvSpPr txBox="1"/>
          <p:nvPr/>
        </p:nvSpPr>
        <p:spPr>
          <a:xfrm>
            <a:off x="12463059" y="4549029"/>
            <a:ext cx="2984302" cy="679450"/>
          </a:xfrm>
          <a:prstGeom prst="rect">
            <a:avLst/>
          </a:prstGeom>
        </p:spPr>
        <p:txBody>
          <a:bodyPr lIns="0" tIns="0" rIns="0" bIns="0" rtlCol="0" anchor="t">
            <a:spAutoFit/>
          </a:bodyPr>
          <a:lstStyle/>
          <a:p>
            <a:pPr algn="ctr">
              <a:lnSpc>
                <a:spcPts val="5599"/>
              </a:lnSpc>
            </a:pPr>
            <a:r>
              <a:rPr lang="en-US" sz="3999">
                <a:solidFill>
                  <a:srgbClr val="10B5BF"/>
                </a:solidFill>
                <a:latin typeface="Sansita"/>
                <a:ea typeface="Sansita"/>
                <a:cs typeface="Sansita"/>
                <a:sym typeface="Sansita"/>
              </a:rPr>
              <a:t>Cài đặt dịch vụ</a:t>
            </a:r>
          </a:p>
        </p:txBody>
      </p:sp>
      <p:sp>
        <p:nvSpPr>
          <p:cNvPr id="8" name="TextBox 8"/>
          <p:cNvSpPr txBox="1"/>
          <p:nvPr/>
        </p:nvSpPr>
        <p:spPr>
          <a:xfrm>
            <a:off x="3778927" y="9549166"/>
            <a:ext cx="3188494" cy="679450"/>
          </a:xfrm>
          <a:prstGeom prst="rect">
            <a:avLst/>
          </a:prstGeom>
        </p:spPr>
        <p:txBody>
          <a:bodyPr lIns="0" tIns="0" rIns="0" bIns="0" rtlCol="0" anchor="t">
            <a:spAutoFit/>
          </a:bodyPr>
          <a:lstStyle/>
          <a:p>
            <a:pPr algn="ctr">
              <a:lnSpc>
                <a:spcPts val="5599"/>
              </a:lnSpc>
            </a:pPr>
            <a:r>
              <a:rPr lang="en-US" sz="3999">
                <a:solidFill>
                  <a:srgbClr val="10B5BF"/>
                </a:solidFill>
                <a:latin typeface="Sansita"/>
                <a:ea typeface="Sansita"/>
                <a:cs typeface="Sansita"/>
                <a:sym typeface="Sansita"/>
              </a:rPr>
              <a:t>Tạo scope DHCP</a:t>
            </a:r>
          </a:p>
        </p:txBody>
      </p:sp>
      <p:sp>
        <p:nvSpPr>
          <p:cNvPr id="9" name="TextBox 9"/>
          <p:cNvSpPr txBox="1"/>
          <p:nvPr/>
        </p:nvSpPr>
        <p:spPr>
          <a:xfrm>
            <a:off x="12190168" y="9539641"/>
            <a:ext cx="3511034" cy="679450"/>
          </a:xfrm>
          <a:prstGeom prst="rect">
            <a:avLst/>
          </a:prstGeom>
        </p:spPr>
        <p:txBody>
          <a:bodyPr lIns="0" tIns="0" rIns="0" bIns="0" rtlCol="0" anchor="t">
            <a:spAutoFit/>
          </a:bodyPr>
          <a:lstStyle/>
          <a:p>
            <a:pPr algn="ctr">
              <a:lnSpc>
                <a:spcPts val="5599"/>
              </a:lnSpc>
            </a:pPr>
            <a:r>
              <a:rPr lang="en-US" sz="3999">
                <a:solidFill>
                  <a:srgbClr val="10B5BF"/>
                </a:solidFill>
                <a:latin typeface="Sansita"/>
                <a:ea typeface="Sansita"/>
                <a:cs typeface="Sansita"/>
                <a:sym typeface="Sansita"/>
              </a:rPr>
              <a:t>Tạo tên miền web</a:t>
            </a:r>
          </a:p>
        </p:txBody>
      </p:sp>
      <p:sp>
        <p:nvSpPr>
          <p:cNvPr id="10" name="TextBox 10"/>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FFFFFF"/>
                </a:solidFill>
                <a:latin typeface="Noto Serif Display"/>
                <a:ea typeface="Noto Serif Display"/>
                <a:cs typeface="Noto Serif Display"/>
                <a:sym typeface="Noto Serif Display"/>
              </a:rPr>
              <a:t>14</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sp>
        <p:nvSpPr>
          <p:cNvPr id="2" name="Freeform 2"/>
          <p:cNvSpPr/>
          <p:nvPr/>
        </p:nvSpPr>
        <p:spPr>
          <a:xfrm>
            <a:off x="1858064" y="225598"/>
            <a:ext cx="7032778" cy="4149339"/>
          </a:xfrm>
          <a:custGeom>
            <a:avLst/>
            <a:gdLst/>
            <a:ahLst/>
            <a:cxnLst/>
            <a:rect l="l" t="t" r="r" b="b"/>
            <a:pathLst>
              <a:path w="7032778" h="4149339">
                <a:moveTo>
                  <a:pt x="0" y="0"/>
                </a:moveTo>
                <a:lnTo>
                  <a:pt x="7032778" y="0"/>
                </a:lnTo>
                <a:lnTo>
                  <a:pt x="7032778" y="4149339"/>
                </a:lnTo>
                <a:lnTo>
                  <a:pt x="0" y="4149339"/>
                </a:lnTo>
                <a:lnTo>
                  <a:pt x="0" y="0"/>
                </a:lnTo>
                <a:close/>
              </a:path>
            </a:pathLst>
          </a:custGeom>
          <a:blipFill>
            <a:blip r:embed="rId2"/>
            <a:stretch>
              <a:fillRect/>
            </a:stretch>
          </a:blipFill>
        </p:spPr>
        <p:txBody>
          <a:bodyPr/>
          <a:lstStyle/>
          <a:p>
            <a:endParaRPr lang="en-ID"/>
          </a:p>
        </p:txBody>
      </p:sp>
      <p:sp>
        <p:nvSpPr>
          <p:cNvPr id="3" name="Freeform 3"/>
          <p:cNvSpPr/>
          <p:nvPr/>
        </p:nvSpPr>
        <p:spPr>
          <a:xfrm>
            <a:off x="9965230" y="225598"/>
            <a:ext cx="7032778" cy="4149339"/>
          </a:xfrm>
          <a:custGeom>
            <a:avLst/>
            <a:gdLst/>
            <a:ahLst/>
            <a:cxnLst/>
            <a:rect l="l" t="t" r="r" b="b"/>
            <a:pathLst>
              <a:path w="7032778" h="4149339">
                <a:moveTo>
                  <a:pt x="0" y="0"/>
                </a:moveTo>
                <a:lnTo>
                  <a:pt x="7032778" y="0"/>
                </a:lnTo>
                <a:lnTo>
                  <a:pt x="7032778" y="4149339"/>
                </a:lnTo>
                <a:lnTo>
                  <a:pt x="0" y="4149339"/>
                </a:lnTo>
                <a:lnTo>
                  <a:pt x="0" y="0"/>
                </a:lnTo>
                <a:close/>
              </a:path>
            </a:pathLst>
          </a:custGeom>
          <a:blipFill>
            <a:blip r:embed="rId3"/>
            <a:stretch>
              <a:fillRect l="-7142" r="-7142"/>
            </a:stretch>
          </a:blipFill>
        </p:spPr>
        <p:txBody>
          <a:bodyPr/>
          <a:lstStyle/>
          <a:p>
            <a:endParaRPr lang="en-ID"/>
          </a:p>
        </p:txBody>
      </p:sp>
      <p:sp>
        <p:nvSpPr>
          <p:cNvPr id="4" name="Freeform 4"/>
          <p:cNvSpPr/>
          <p:nvPr/>
        </p:nvSpPr>
        <p:spPr>
          <a:xfrm>
            <a:off x="1858064" y="5511587"/>
            <a:ext cx="7032778" cy="3665835"/>
          </a:xfrm>
          <a:custGeom>
            <a:avLst/>
            <a:gdLst/>
            <a:ahLst/>
            <a:cxnLst/>
            <a:rect l="l" t="t" r="r" b="b"/>
            <a:pathLst>
              <a:path w="7032778" h="3665835">
                <a:moveTo>
                  <a:pt x="0" y="0"/>
                </a:moveTo>
                <a:lnTo>
                  <a:pt x="7032778" y="0"/>
                </a:lnTo>
                <a:lnTo>
                  <a:pt x="7032778" y="3665835"/>
                </a:lnTo>
                <a:lnTo>
                  <a:pt x="0" y="3665835"/>
                </a:lnTo>
                <a:lnTo>
                  <a:pt x="0" y="0"/>
                </a:lnTo>
                <a:close/>
              </a:path>
            </a:pathLst>
          </a:custGeom>
          <a:blipFill>
            <a:blip r:embed="rId4"/>
            <a:stretch>
              <a:fillRect/>
            </a:stretch>
          </a:blipFill>
        </p:spPr>
        <p:txBody>
          <a:bodyPr/>
          <a:lstStyle/>
          <a:p>
            <a:endParaRPr lang="en-ID"/>
          </a:p>
        </p:txBody>
      </p:sp>
      <p:sp>
        <p:nvSpPr>
          <p:cNvPr id="5" name="Freeform 5"/>
          <p:cNvSpPr/>
          <p:nvPr/>
        </p:nvSpPr>
        <p:spPr>
          <a:xfrm>
            <a:off x="9965230" y="5511587"/>
            <a:ext cx="7032778" cy="3613090"/>
          </a:xfrm>
          <a:custGeom>
            <a:avLst/>
            <a:gdLst/>
            <a:ahLst/>
            <a:cxnLst/>
            <a:rect l="l" t="t" r="r" b="b"/>
            <a:pathLst>
              <a:path w="7032778" h="3613090">
                <a:moveTo>
                  <a:pt x="0" y="0"/>
                </a:moveTo>
                <a:lnTo>
                  <a:pt x="7032778" y="0"/>
                </a:lnTo>
                <a:lnTo>
                  <a:pt x="7032778" y="3613089"/>
                </a:lnTo>
                <a:lnTo>
                  <a:pt x="0" y="3613089"/>
                </a:lnTo>
                <a:lnTo>
                  <a:pt x="0" y="0"/>
                </a:lnTo>
                <a:close/>
              </a:path>
            </a:pathLst>
          </a:custGeom>
          <a:blipFill>
            <a:blip r:embed="rId5"/>
            <a:stretch>
              <a:fillRect/>
            </a:stretch>
          </a:blipFill>
        </p:spPr>
        <p:txBody>
          <a:bodyPr/>
          <a:lstStyle/>
          <a:p>
            <a:endParaRPr lang="en-ID"/>
          </a:p>
        </p:txBody>
      </p:sp>
      <p:sp>
        <p:nvSpPr>
          <p:cNvPr id="6" name="TextBox 6"/>
          <p:cNvSpPr txBox="1"/>
          <p:nvPr/>
        </p:nvSpPr>
        <p:spPr>
          <a:xfrm>
            <a:off x="10640518" y="4289212"/>
            <a:ext cx="5137190" cy="655955"/>
          </a:xfrm>
          <a:prstGeom prst="rect">
            <a:avLst/>
          </a:prstGeom>
        </p:spPr>
        <p:txBody>
          <a:bodyPr lIns="0" tIns="0" rIns="0" bIns="0" rtlCol="0" anchor="t">
            <a:spAutoFit/>
          </a:bodyPr>
          <a:lstStyle/>
          <a:p>
            <a:pPr algn="ctr">
              <a:lnSpc>
                <a:spcPts val="5320"/>
              </a:lnSpc>
            </a:pPr>
            <a:r>
              <a:rPr lang="en-US" sz="3800">
                <a:solidFill>
                  <a:srgbClr val="10B5BF"/>
                </a:solidFill>
                <a:latin typeface="Sansita"/>
                <a:ea typeface="Sansita"/>
                <a:cs typeface="Sansita"/>
                <a:sym typeface="Sansita"/>
              </a:rPr>
              <a:t>Cài đặt dịch vụ web  server</a:t>
            </a:r>
          </a:p>
        </p:txBody>
      </p:sp>
      <p:sp>
        <p:nvSpPr>
          <p:cNvPr id="7" name="TextBox 7"/>
          <p:cNvSpPr txBox="1"/>
          <p:nvPr/>
        </p:nvSpPr>
        <p:spPr>
          <a:xfrm>
            <a:off x="12073407" y="9172575"/>
            <a:ext cx="3528950" cy="655955"/>
          </a:xfrm>
          <a:prstGeom prst="rect">
            <a:avLst/>
          </a:prstGeom>
        </p:spPr>
        <p:txBody>
          <a:bodyPr lIns="0" tIns="0" rIns="0" bIns="0" rtlCol="0" anchor="t">
            <a:spAutoFit/>
          </a:bodyPr>
          <a:lstStyle/>
          <a:p>
            <a:pPr algn="ctr">
              <a:lnSpc>
                <a:spcPts val="5319"/>
              </a:lnSpc>
            </a:pPr>
            <a:r>
              <a:rPr lang="en-US" sz="3799">
                <a:solidFill>
                  <a:srgbClr val="10B5BF"/>
                </a:solidFill>
                <a:latin typeface="Sansita"/>
                <a:ea typeface="Sansita"/>
                <a:cs typeface="Sansita"/>
                <a:sym typeface="Sansita"/>
              </a:rPr>
              <a:t>Test duyệt web</a:t>
            </a:r>
          </a:p>
        </p:txBody>
      </p:sp>
      <p:sp>
        <p:nvSpPr>
          <p:cNvPr id="8" name="TextBox 8"/>
          <p:cNvSpPr txBox="1"/>
          <p:nvPr/>
        </p:nvSpPr>
        <p:spPr>
          <a:xfrm>
            <a:off x="3633968" y="9323387"/>
            <a:ext cx="3480971" cy="655955"/>
          </a:xfrm>
          <a:prstGeom prst="rect">
            <a:avLst/>
          </a:prstGeom>
        </p:spPr>
        <p:txBody>
          <a:bodyPr lIns="0" tIns="0" rIns="0" bIns="0" rtlCol="0" anchor="t">
            <a:spAutoFit/>
          </a:bodyPr>
          <a:lstStyle/>
          <a:p>
            <a:pPr algn="ctr">
              <a:lnSpc>
                <a:spcPts val="5319"/>
              </a:lnSpc>
            </a:pPr>
            <a:r>
              <a:rPr lang="en-US" sz="3799">
                <a:solidFill>
                  <a:srgbClr val="10B5BF"/>
                </a:solidFill>
                <a:latin typeface="Sansita"/>
                <a:ea typeface="Sansita"/>
                <a:cs typeface="Sansita"/>
                <a:sym typeface="Sansita"/>
              </a:rPr>
              <a:t>Cấu hình web </a:t>
            </a:r>
          </a:p>
        </p:txBody>
      </p:sp>
      <p:sp>
        <p:nvSpPr>
          <p:cNvPr id="9" name="TextBox 9"/>
          <p:cNvSpPr txBox="1"/>
          <p:nvPr/>
        </p:nvSpPr>
        <p:spPr>
          <a:xfrm>
            <a:off x="3239484" y="4289212"/>
            <a:ext cx="4269938" cy="655955"/>
          </a:xfrm>
          <a:prstGeom prst="rect">
            <a:avLst/>
          </a:prstGeom>
        </p:spPr>
        <p:txBody>
          <a:bodyPr lIns="0" tIns="0" rIns="0" bIns="0" rtlCol="0" anchor="t">
            <a:spAutoFit/>
          </a:bodyPr>
          <a:lstStyle/>
          <a:p>
            <a:pPr algn="ctr">
              <a:lnSpc>
                <a:spcPts val="5320"/>
              </a:lnSpc>
            </a:pPr>
            <a:r>
              <a:rPr lang="en-US" sz="3800">
                <a:solidFill>
                  <a:srgbClr val="10B5BF"/>
                </a:solidFill>
                <a:latin typeface="Sansita"/>
                <a:ea typeface="Sansita"/>
                <a:cs typeface="Sansita"/>
                <a:sym typeface="Sansita"/>
              </a:rPr>
              <a:t>  Cấu hình Reservation</a:t>
            </a:r>
          </a:p>
        </p:txBody>
      </p:sp>
      <p:sp>
        <p:nvSpPr>
          <p:cNvPr id="10" name="TextBox 10"/>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FFFFFF"/>
                </a:solidFill>
                <a:latin typeface="Noto Serif Display"/>
                <a:ea typeface="Noto Serif Display"/>
                <a:cs typeface="Noto Serif Display"/>
                <a:sym typeface="Noto Serif Display"/>
              </a:rPr>
              <a:t>15</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sp>
        <p:nvSpPr>
          <p:cNvPr id="2" name="Freeform 2"/>
          <p:cNvSpPr/>
          <p:nvPr/>
        </p:nvSpPr>
        <p:spPr>
          <a:xfrm flipH="1" flipV="1">
            <a:off x="12967244" y="697639"/>
            <a:ext cx="7641615" cy="5845836"/>
          </a:xfrm>
          <a:custGeom>
            <a:avLst/>
            <a:gdLst/>
            <a:ahLst/>
            <a:cxnLst/>
            <a:rect l="l" t="t" r="r" b="b"/>
            <a:pathLst>
              <a:path w="7641615" h="5845836">
                <a:moveTo>
                  <a:pt x="7641615" y="5845835"/>
                </a:moveTo>
                <a:lnTo>
                  <a:pt x="0" y="5845835"/>
                </a:lnTo>
                <a:lnTo>
                  <a:pt x="0" y="0"/>
                </a:lnTo>
                <a:lnTo>
                  <a:pt x="7641615" y="0"/>
                </a:lnTo>
                <a:lnTo>
                  <a:pt x="7641615" y="5845835"/>
                </a:lnTo>
                <a:close/>
              </a:path>
            </a:pathLst>
          </a:custGeom>
          <a:blipFill>
            <a:blip r:embed="rId2"/>
            <a:stretch>
              <a:fillRect/>
            </a:stretch>
          </a:blipFill>
        </p:spPr>
        <p:txBody>
          <a:bodyPr/>
          <a:lstStyle/>
          <a:p>
            <a:endParaRPr lang="en-ID"/>
          </a:p>
        </p:txBody>
      </p:sp>
      <p:sp>
        <p:nvSpPr>
          <p:cNvPr id="3" name="TextBox 3"/>
          <p:cNvSpPr txBox="1"/>
          <p:nvPr/>
        </p:nvSpPr>
        <p:spPr>
          <a:xfrm>
            <a:off x="1236216" y="2949250"/>
            <a:ext cx="10407121" cy="5638800"/>
          </a:xfrm>
          <a:prstGeom prst="rect">
            <a:avLst/>
          </a:prstGeom>
        </p:spPr>
        <p:txBody>
          <a:bodyPr lIns="0" tIns="0" rIns="0" bIns="0" rtlCol="0" anchor="t">
            <a:spAutoFit/>
          </a:bodyPr>
          <a:lstStyle/>
          <a:p>
            <a:pPr algn="ctr">
              <a:lnSpc>
                <a:spcPts val="2159"/>
              </a:lnSpc>
              <a:spcBef>
                <a:spcPct val="0"/>
              </a:spcBef>
            </a:pPr>
            <a:endParaRPr/>
          </a:p>
          <a:p>
            <a:pPr algn="l">
              <a:lnSpc>
                <a:spcPts val="3599"/>
              </a:lnSpc>
              <a:spcBef>
                <a:spcPct val="0"/>
              </a:spcBef>
            </a:pPr>
            <a:r>
              <a:rPr lang="en-US" sz="2999" b="1">
                <a:solidFill>
                  <a:srgbClr val="FFFFFF"/>
                </a:solidFill>
                <a:latin typeface="Sansita Bold"/>
                <a:ea typeface="Sansita Bold"/>
                <a:cs typeface="Sansita Bold"/>
                <a:sym typeface="Sansita Bold"/>
              </a:rPr>
              <a:t>Remote Desktop Protocol (RDP): Giao thức mạng cho phép truyền dữ liệu giữa các thiết bị từ xa để hiển thị màn hình và điều khiển từ xa.</a:t>
            </a:r>
          </a:p>
          <a:p>
            <a:pPr algn="l">
              <a:lnSpc>
                <a:spcPts val="3599"/>
              </a:lnSpc>
              <a:spcBef>
                <a:spcPct val="0"/>
              </a:spcBef>
            </a:pPr>
            <a:endParaRPr lang="en-US" sz="2999" b="1">
              <a:solidFill>
                <a:srgbClr val="FFFFFF"/>
              </a:solidFill>
              <a:latin typeface="Sansita Bold"/>
              <a:ea typeface="Sansita Bold"/>
              <a:cs typeface="Sansita Bold"/>
              <a:sym typeface="Sansita Bold"/>
            </a:endParaRPr>
          </a:p>
          <a:p>
            <a:pPr algn="l">
              <a:lnSpc>
                <a:spcPts val="3599"/>
              </a:lnSpc>
              <a:spcBef>
                <a:spcPct val="0"/>
              </a:spcBef>
            </a:pPr>
            <a:r>
              <a:rPr lang="en-US" sz="2999" b="1">
                <a:solidFill>
                  <a:srgbClr val="FFFFFF"/>
                </a:solidFill>
                <a:latin typeface="Sansita Bold"/>
                <a:ea typeface="Sansita Bold"/>
                <a:cs typeface="Sansita Bold"/>
                <a:sym typeface="Sansita Bold"/>
              </a:rPr>
              <a:t>Remote Desktop Session: Phiên làm việc từ xa mà người dùng có thể đăng nhập vào máy chủ và sử dụng tài nguyên như khi đang ngồi trực tiếp tại máy tính đó.</a:t>
            </a:r>
          </a:p>
          <a:p>
            <a:pPr algn="l">
              <a:lnSpc>
                <a:spcPts val="3599"/>
              </a:lnSpc>
              <a:spcBef>
                <a:spcPct val="0"/>
              </a:spcBef>
            </a:pPr>
            <a:endParaRPr lang="en-US" sz="2999" b="1">
              <a:solidFill>
                <a:srgbClr val="FFFFFF"/>
              </a:solidFill>
              <a:latin typeface="Sansita Bold"/>
              <a:ea typeface="Sansita Bold"/>
              <a:cs typeface="Sansita Bold"/>
              <a:sym typeface="Sansita Bold"/>
            </a:endParaRPr>
          </a:p>
          <a:p>
            <a:pPr algn="l">
              <a:lnSpc>
                <a:spcPts val="3599"/>
              </a:lnSpc>
              <a:spcBef>
                <a:spcPct val="0"/>
              </a:spcBef>
            </a:pPr>
            <a:r>
              <a:rPr lang="en-US" sz="2999" b="1">
                <a:solidFill>
                  <a:srgbClr val="FFFFFF"/>
                </a:solidFill>
                <a:latin typeface="Sansita Bold"/>
                <a:ea typeface="Sansita Bold"/>
                <a:cs typeface="Sansita Bold"/>
                <a:sym typeface="Sansita Bold"/>
              </a:rPr>
              <a:t>RemoteApp: Cho phép người dùng truy cập vào ứng dụng từ xa như thể đang chạy cục bộ trên máy tính của họ. RemoteApp xuất hiện trong cửa sổ của riêng nó, thay vì toàn bộ desktop của máy chủ.</a:t>
            </a:r>
          </a:p>
        </p:txBody>
      </p:sp>
      <p:sp>
        <p:nvSpPr>
          <p:cNvPr id="4" name="TextBox 4"/>
          <p:cNvSpPr txBox="1"/>
          <p:nvPr/>
        </p:nvSpPr>
        <p:spPr>
          <a:xfrm>
            <a:off x="1236216" y="115978"/>
            <a:ext cx="14322591" cy="1685925"/>
          </a:xfrm>
          <a:prstGeom prst="rect">
            <a:avLst/>
          </a:prstGeom>
        </p:spPr>
        <p:txBody>
          <a:bodyPr lIns="0" tIns="0" rIns="0" bIns="0" rtlCol="0" anchor="t">
            <a:spAutoFit/>
          </a:bodyPr>
          <a:lstStyle/>
          <a:p>
            <a:pPr algn="l">
              <a:lnSpc>
                <a:spcPts val="6240"/>
              </a:lnSpc>
              <a:spcBef>
                <a:spcPct val="0"/>
              </a:spcBef>
            </a:pPr>
            <a:r>
              <a:rPr lang="en-US" sz="5200">
                <a:solidFill>
                  <a:srgbClr val="6DB5E7"/>
                </a:solidFill>
                <a:latin typeface="Bungee"/>
                <a:ea typeface="Bungee"/>
                <a:cs typeface="Bungee"/>
                <a:sym typeface="Bungee"/>
              </a:rPr>
              <a:t>9.Các Khái Niệm Chính trong Remote Desktop Services</a:t>
            </a:r>
          </a:p>
        </p:txBody>
      </p:sp>
      <p:sp>
        <p:nvSpPr>
          <p:cNvPr id="5" name="TextBox 5"/>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FFFFFF"/>
                </a:solidFill>
                <a:latin typeface="Noto Serif Display"/>
                <a:ea typeface="Noto Serif Display"/>
                <a:cs typeface="Noto Serif Display"/>
                <a:sym typeface="Noto Serif Display"/>
              </a:rPr>
              <a:t>16</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sp>
        <p:nvSpPr>
          <p:cNvPr id="2" name="Freeform 2"/>
          <p:cNvSpPr/>
          <p:nvPr/>
        </p:nvSpPr>
        <p:spPr>
          <a:xfrm>
            <a:off x="1028700" y="4984336"/>
            <a:ext cx="6414956" cy="4273964"/>
          </a:xfrm>
          <a:custGeom>
            <a:avLst/>
            <a:gdLst/>
            <a:ahLst/>
            <a:cxnLst/>
            <a:rect l="l" t="t" r="r" b="b"/>
            <a:pathLst>
              <a:path w="6414956" h="4273964">
                <a:moveTo>
                  <a:pt x="0" y="0"/>
                </a:moveTo>
                <a:lnTo>
                  <a:pt x="6414956" y="0"/>
                </a:lnTo>
                <a:lnTo>
                  <a:pt x="6414956" y="4273964"/>
                </a:lnTo>
                <a:lnTo>
                  <a:pt x="0" y="4273964"/>
                </a:lnTo>
                <a:lnTo>
                  <a:pt x="0" y="0"/>
                </a:lnTo>
                <a:close/>
              </a:path>
            </a:pathLst>
          </a:custGeom>
          <a:blipFill>
            <a:blip r:embed="rId2"/>
            <a:stretch>
              <a:fillRect l="-12681" t="-6340" b="-6340"/>
            </a:stretch>
          </a:blipFill>
        </p:spPr>
        <p:txBody>
          <a:bodyPr/>
          <a:lstStyle/>
          <a:p>
            <a:endParaRPr lang="en-ID"/>
          </a:p>
        </p:txBody>
      </p:sp>
      <p:sp>
        <p:nvSpPr>
          <p:cNvPr id="3" name="Freeform 3"/>
          <p:cNvSpPr/>
          <p:nvPr/>
        </p:nvSpPr>
        <p:spPr>
          <a:xfrm>
            <a:off x="10844344" y="4984336"/>
            <a:ext cx="6414956" cy="4273964"/>
          </a:xfrm>
          <a:custGeom>
            <a:avLst/>
            <a:gdLst/>
            <a:ahLst/>
            <a:cxnLst/>
            <a:rect l="l" t="t" r="r" b="b"/>
            <a:pathLst>
              <a:path w="6414956" h="4273964">
                <a:moveTo>
                  <a:pt x="0" y="0"/>
                </a:moveTo>
                <a:lnTo>
                  <a:pt x="6414956" y="0"/>
                </a:lnTo>
                <a:lnTo>
                  <a:pt x="6414956" y="4273964"/>
                </a:lnTo>
                <a:lnTo>
                  <a:pt x="0" y="4273964"/>
                </a:lnTo>
                <a:lnTo>
                  <a:pt x="0" y="0"/>
                </a:lnTo>
                <a:close/>
              </a:path>
            </a:pathLst>
          </a:custGeom>
          <a:blipFill>
            <a:blip r:embed="rId3"/>
            <a:stretch>
              <a:fillRect/>
            </a:stretch>
          </a:blipFill>
        </p:spPr>
        <p:txBody>
          <a:bodyPr/>
          <a:lstStyle/>
          <a:p>
            <a:endParaRPr lang="en-ID"/>
          </a:p>
        </p:txBody>
      </p:sp>
      <p:sp>
        <p:nvSpPr>
          <p:cNvPr id="4" name="TextBox 4"/>
          <p:cNvSpPr txBox="1"/>
          <p:nvPr/>
        </p:nvSpPr>
        <p:spPr>
          <a:xfrm>
            <a:off x="4460323" y="1019175"/>
            <a:ext cx="9591499" cy="1990725"/>
          </a:xfrm>
          <a:prstGeom prst="rect">
            <a:avLst/>
          </a:prstGeom>
        </p:spPr>
        <p:txBody>
          <a:bodyPr lIns="0" tIns="0" rIns="0" bIns="0" rtlCol="0" anchor="t">
            <a:spAutoFit/>
          </a:bodyPr>
          <a:lstStyle/>
          <a:p>
            <a:pPr algn="l">
              <a:lnSpc>
                <a:spcPts val="3960"/>
              </a:lnSpc>
            </a:pPr>
            <a:r>
              <a:rPr lang="en-US" sz="3300" b="1">
                <a:solidFill>
                  <a:srgbClr val="FFFFFF"/>
                </a:solidFill>
                <a:latin typeface="Sansita Bold"/>
                <a:ea typeface="Sansita Bold"/>
                <a:cs typeface="Sansita Bold"/>
                <a:sym typeface="Sansita Bold"/>
              </a:rPr>
              <a:t>Với Remote Desktop Session và RemoteApp, User có thể Đăng nhập vào tài khoản của mình từ bất cứ đâu và truy cập các ứng dụng được Server publish. </a:t>
            </a:r>
          </a:p>
          <a:p>
            <a:pPr algn="l">
              <a:lnSpc>
                <a:spcPts val="3960"/>
              </a:lnSpc>
              <a:spcBef>
                <a:spcPct val="0"/>
              </a:spcBef>
            </a:pPr>
            <a:endParaRPr lang="en-US" sz="3300" b="1">
              <a:solidFill>
                <a:srgbClr val="FFFFFF"/>
              </a:solidFill>
              <a:latin typeface="Sansita Bold"/>
              <a:ea typeface="Sansita Bold"/>
              <a:cs typeface="Sansita Bold"/>
              <a:sym typeface="Sansita Bold"/>
            </a:endParaRPr>
          </a:p>
        </p:txBody>
      </p:sp>
      <p:sp>
        <p:nvSpPr>
          <p:cNvPr id="5" name="TextBox 5"/>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FFFFFF"/>
                </a:solidFill>
                <a:latin typeface="Noto Serif Display"/>
                <a:ea typeface="Noto Serif Display"/>
                <a:cs typeface="Noto Serif Display"/>
                <a:sym typeface="Noto Serif Display"/>
              </a:rPr>
              <a:t>17</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sp>
        <p:nvSpPr>
          <p:cNvPr id="2" name="Freeform 2"/>
          <p:cNvSpPr/>
          <p:nvPr/>
        </p:nvSpPr>
        <p:spPr>
          <a:xfrm>
            <a:off x="1119345" y="4111784"/>
            <a:ext cx="7489833" cy="5146516"/>
          </a:xfrm>
          <a:custGeom>
            <a:avLst/>
            <a:gdLst/>
            <a:ahLst/>
            <a:cxnLst/>
            <a:rect l="l" t="t" r="r" b="b"/>
            <a:pathLst>
              <a:path w="7489833" h="5146516">
                <a:moveTo>
                  <a:pt x="0" y="0"/>
                </a:moveTo>
                <a:lnTo>
                  <a:pt x="7489833" y="0"/>
                </a:lnTo>
                <a:lnTo>
                  <a:pt x="7489833" y="5146516"/>
                </a:lnTo>
                <a:lnTo>
                  <a:pt x="0" y="5146516"/>
                </a:lnTo>
                <a:lnTo>
                  <a:pt x="0" y="0"/>
                </a:lnTo>
                <a:close/>
              </a:path>
            </a:pathLst>
          </a:custGeom>
          <a:blipFill>
            <a:blip r:embed="rId2"/>
            <a:stretch>
              <a:fillRect l="-13810"/>
            </a:stretch>
          </a:blipFill>
        </p:spPr>
        <p:txBody>
          <a:bodyPr/>
          <a:lstStyle/>
          <a:p>
            <a:endParaRPr lang="en-ID"/>
          </a:p>
        </p:txBody>
      </p:sp>
      <p:sp>
        <p:nvSpPr>
          <p:cNvPr id="3" name="TextBox 3"/>
          <p:cNvSpPr txBox="1"/>
          <p:nvPr/>
        </p:nvSpPr>
        <p:spPr>
          <a:xfrm>
            <a:off x="9144000" y="4102259"/>
            <a:ext cx="8115300" cy="3895725"/>
          </a:xfrm>
          <a:prstGeom prst="rect">
            <a:avLst/>
          </a:prstGeom>
        </p:spPr>
        <p:txBody>
          <a:bodyPr lIns="0" tIns="0" rIns="0" bIns="0" rtlCol="0" anchor="t">
            <a:spAutoFit/>
          </a:bodyPr>
          <a:lstStyle/>
          <a:p>
            <a:pPr algn="just">
              <a:lnSpc>
                <a:spcPts val="3839"/>
              </a:lnSpc>
            </a:pPr>
            <a:r>
              <a:rPr lang="en-US" sz="3199">
                <a:solidFill>
                  <a:srgbClr val="FFFFFF"/>
                </a:solidFill>
                <a:latin typeface="Sansita"/>
                <a:ea typeface="Sansita"/>
                <a:cs typeface="Sansita"/>
                <a:sym typeface="Sansita"/>
              </a:rPr>
              <a:t>Linh hoạt cho người dùng từ xa: Cho phép người dùng làm việc từ bất kỳ đâu mà không cần máy tính cục bộ mạnh mẽ.</a:t>
            </a:r>
          </a:p>
          <a:p>
            <a:pPr algn="just">
              <a:lnSpc>
                <a:spcPts val="3839"/>
              </a:lnSpc>
            </a:pPr>
            <a:endParaRPr lang="en-US" sz="3199">
              <a:solidFill>
                <a:srgbClr val="FFFFFF"/>
              </a:solidFill>
              <a:latin typeface="Sansita"/>
              <a:ea typeface="Sansita"/>
              <a:cs typeface="Sansita"/>
              <a:sym typeface="Sansita"/>
            </a:endParaRPr>
          </a:p>
          <a:p>
            <a:pPr algn="just">
              <a:lnSpc>
                <a:spcPts val="3839"/>
              </a:lnSpc>
            </a:pPr>
            <a:r>
              <a:rPr lang="en-US" sz="3199">
                <a:solidFill>
                  <a:srgbClr val="FFFFFF"/>
                </a:solidFill>
                <a:latin typeface="Sansita"/>
                <a:ea typeface="Sansita"/>
                <a:cs typeface="Sansita"/>
                <a:sym typeface="Sansita"/>
              </a:rPr>
              <a:t>Quản lý và bảo trì đơn giản: Các ứng dụng chỉ cần cài đặt và cập nhật trên máy chủ thay vì từng máy trạm.</a:t>
            </a:r>
          </a:p>
          <a:p>
            <a:pPr algn="just">
              <a:lnSpc>
                <a:spcPts val="3839"/>
              </a:lnSpc>
            </a:pPr>
            <a:endParaRPr lang="en-US" sz="3199">
              <a:solidFill>
                <a:srgbClr val="FFFFFF"/>
              </a:solidFill>
              <a:latin typeface="Sansita"/>
              <a:ea typeface="Sansita"/>
              <a:cs typeface="Sansita"/>
              <a:sym typeface="Sansita"/>
            </a:endParaRPr>
          </a:p>
        </p:txBody>
      </p:sp>
      <p:sp>
        <p:nvSpPr>
          <p:cNvPr id="4" name="TextBox 4"/>
          <p:cNvSpPr txBox="1"/>
          <p:nvPr/>
        </p:nvSpPr>
        <p:spPr>
          <a:xfrm>
            <a:off x="2771982" y="923925"/>
            <a:ext cx="13298943" cy="1685925"/>
          </a:xfrm>
          <a:prstGeom prst="rect">
            <a:avLst/>
          </a:prstGeom>
        </p:spPr>
        <p:txBody>
          <a:bodyPr lIns="0" tIns="0" rIns="0" bIns="0" rtlCol="0" anchor="t">
            <a:spAutoFit/>
          </a:bodyPr>
          <a:lstStyle/>
          <a:p>
            <a:pPr algn="ctr">
              <a:lnSpc>
                <a:spcPts val="6240"/>
              </a:lnSpc>
              <a:spcBef>
                <a:spcPct val="0"/>
              </a:spcBef>
            </a:pPr>
            <a:r>
              <a:rPr lang="en-US" sz="5200">
                <a:solidFill>
                  <a:srgbClr val="6DB5E7"/>
                </a:solidFill>
                <a:latin typeface="Bungee"/>
                <a:ea typeface="Bungee"/>
                <a:cs typeface="Bungee"/>
                <a:sym typeface="Bungee"/>
              </a:rPr>
              <a:t>10.Lợi Ích của Remote Desktop Services</a:t>
            </a:r>
          </a:p>
        </p:txBody>
      </p:sp>
      <p:sp>
        <p:nvSpPr>
          <p:cNvPr id="5" name="TextBox 5"/>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FFFFFF"/>
                </a:solidFill>
                <a:latin typeface="Noto Serif Display"/>
                <a:ea typeface="Noto Serif Display"/>
                <a:cs typeface="Noto Serif Display"/>
                <a:sym typeface="Noto Serif Display"/>
              </a:rPr>
              <a:t>18</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grpSp>
        <p:nvGrpSpPr>
          <p:cNvPr id="2" name="Group 2"/>
          <p:cNvGrpSpPr/>
          <p:nvPr/>
        </p:nvGrpSpPr>
        <p:grpSpPr>
          <a:xfrm>
            <a:off x="3835568" y="2541288"/>
            <a:ext cx="10787913" cy="5204425"/>
            <a:chOff x="0" y="0"/>
            <a:chExt cx="14383885" cy="6939233"/>
          </a:xfrm>
        </p:grpSpPr>
        <p:sp>
          <p:nvSpPr>
            <p:cNvPr id="3" name="TextBox 3"/>
            <p:cNvSpPr txBox="1"/>
            <p:nvPr/>
          </p:nvSpPr>
          <p:spPr>
            <a:xfrm>
              <a:off x="0" y="770208"/>
              <a:ext cx="14383885" cy="6169026"/>
            </a:xfrm>
            <a:prstGeom prst="rect">
              <a:avLst/>
            </a:prstGeom>
          </p:spPr>
          <p:txBody>
            <a:bodyPr lIns="0" tIns="0" rIns="0" bIns="0" rtlCol="0" anchor="t">
              <a:spAutoFit/>
            </a:bodyPr>
            <a:lstStyle/>
            <a:p>
              <a:pPr marL="755649" lvl="1" indent="-377824" algn="l">
                <a:lnSpc>
                  <a:spcPts val="6299"/>
                </a:lnSpc>
                <a:buFont typeface="Arial"/>
                <a:buChar char="•"/>
              </a:pPr>
              <a:r>
                <a:rPr lang="en-US" sz="3499">
                  <a:solidFill>
                    <a:srgbClr val="FFFFFF"/>
                  </a:solidFill>
                  <a:latin typeface="Sansita"/>
                  <a:ea typeface="Sansita"/>
                  <a:cs typeface="Sansita"/>
                  <a:sym typeface="Sansita"/>
                </a:rPr>
                <a:t>Bảo mật cao: Dễ dàng kiểm soát truy cập và giới hạn người dùng, ứng dụng từ xa qua cấu hình bảo mật RDS.</a:t>
              </a:r>
            </a:p>
            <a:p>
              <a:pPr marL="755649" lvl="1" indent="-377824" algn="l">
                <a:lnSpc>
                  <a:spcPts val="6299"/>
                </a:lnSpc>
                <a:buFont typeface="Arial"/>
                <a:buChar char="•"/>
              </a:pPr>
              <a:r>
                <a:rPr lang="en-US" sz="3499">
                  <a:solidFill>
                    <a:srgbClr val="FFFFFF"/>
                  </a:solidFill>
                  <a:latin typeface="Sansita"/>
                  <a:ea typeface="Sansita"/>
                  <a:cs typeface="Sansita"/>
                  <a:sym typeface="Sansita"/>
                </a:rPr>
                <a:t>Tiết kiệm chi phí: Giảm chi phí phần cứng, vì người dùng có thể truy cập RDS từ thiết bị yếu hơn và giảm chi phí quản lý.</a:t>
              </a:r>
            </a:p>
            <a:p>
              <a:pPr algn="l">
                <a:lnSpc>
                  <a:spcPts val="6299"/>
                </a:lnSpc>
                <a:spcBef>
                  <a:spcPct val="0"/>
                </a:spcBef>
              </a:pPr>
              <a:endParaRPr lang="en-US" sz="3499">
                <a:solidFill>
                  <a:srgbClr val="FFFFFF"/>
                </a:solidFill>
                <a:latin typeface="Sansita"/>
                <a:ea typeface="Sansita"/>
                <a:cs typeface="Sansita"/>
                <a:sym typeface="Sansita"/>
              </a:endParaRPr>
            </a:p>
          </p:txBody>
        </p:sp>
        <p:sp>
          <p:nvSpPr>
            <p:cNvPr id="4" name="AutoShape 4"/>
            <p:cNvSpPr/>
            <p:nvPr/>
          </p:nvSpPr>
          <p:spPr>
            <a:xfrm>
              <a:off x="0" y="12700"/>
              <a:ext cx="14383885" cy="0"/>
            </a:xfrm>
            <a:prstGeom prst="line">
              <a:avLst/>
            </a:prstGeom>
            <a:ln w="25400" cap="rnd">
              <a:solidFill>
                <a:srgbClr val="10B5BF"/>
              </a:solidFill>
              <a:prstDash val="solid"/>
              <a:headEnd type="none" w="sm" len="sm"/>
              <a:tailEnd type="none" w="sm" len="sm"/>
            </a:ln>
          </p:spPr>
          <p:txBody>
            <a:bodyPr/>
            <a:lstStyle/>
            <a:p>
              <a:endParaRPr lang="en-ID"/>
            </a:p>
          </p:txBody>
        </p:sp>
      </p:grpSp>
      <p:sp>
        <p:nvSpPr>
          <p:cNvPr id="5" name="Freeform 5"/>
          <p:cNvSpPr/>
          <p:nvPr/>
        </p:nvSpPr>
        <p:spPr>
          <a:xfrm>
            <a:off x="0" y="0"/>
            <a:ext cx="3592739" cy="10287000"/>
          </a:xfrm>
          <a:custGeom>
            <a:avLst/>
            <a:gdLst/>
            <a:ahLst/>
            <a:cxnLst/>
            <a:rect l="l" t="t" r="r" b="b"/>
            <a:pathLst>
              <a:path w="3592739" h="10287000">
                <a:moveTo>
                  <a:pt x="0" y="0"/>
                </a:moveTo>
                <a:lnTo>
                  <a:pt x="3592739" y="0"/>
                </a:lnTo>
                <a:lnTo>
                  <a:pt x="3592739" y="10287000"/>
                </a:lnTo>
                <a:lnTo>
                  <a:pt x="0" y="10287000"/>
                </a:lnTo>
                <a:lnTo>
                  <a:pt x="0" y="0"/>
                </a:lnTo>
                <a:close/>
              </a:path>
            </a:pathLst>
          </a:custGeom>
          <a:blipFill>
            <a:blip r:embed="rId2"/>
            <a:stretch>
              <a:fillRect l="-200874" r="-271780"/>
            </a:stretch>
          </a:blipFill>
        </p:spPr>
        <p:txBody>
          <a:bodyPr/>
          <a:lstStyle/>
          <a:p>
            <a:endParaRPr lang="en-ID"/>
          </a:p>
        </p:txBody>
      </p:sp>
      <p:sp>
        <p:nvSpPr>
          <p:cNvPr id="6" name="Freeform 6"/>
          <p:cNvSpPr/>
          <p:nvPr/>
        </p:nvSpPr>
        <p:spPr>
          <a:xfrm>
            <a:off x="14623481" y="0"/>
            <a:ext cx="3664519" cy="10287000"/>
          </a:xfrm>
          <a:custGeom>
            <a:avLst/>
            <a:gdLst/>
            <a:ahLst/>
            <a:cxnLst/>
            <a:rect l="l" t="t" r="r" b="b"/>
            <a:pathLst>
              <a:path w="3664519" h="10287000">
                <a:moveTo>
                  <a:pt x="0" y="0"/>
                </a:moveTo>
                <a:lnTo>
                  <a:pt x="3664519" y="0"/>
                </a:lnTo>
                <a:lnTo>
                  <a:pt x="3664519" y="10287000"/>
                </a:lnTo>
                <a:lnTo>
                  <a:pt x="0" y="10287000"/>
                </a:lnTo>
                <a:lnTo>
                  <a:pt x="0" y="0"/>
                </a:lnTo>
                <a:close/>
              </a:path>
            </a:pathLst>
          </a:custGeom>
          <a:blipFill>
            <a:blip r:embed="rId3"/>
            <a:stretch>
              <a:fillRect l="-214236" r="-106316"/>
            </a:stretch>
          </a:blipFill>
        </p:spPr>
        <p:txBody>
          <a:bodyPr/>
          <a:lstStyle/>
          <a:p>
            <a:endParaRPr lang="en-ID"/>
          </a:p>
        </p:txBody>
      </p:sp>
      <p:sp>
        <p:nvSpPr>
          <p:cNvPr id="7" name="TextBox 7"/>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FFFFFF"/>
                </a:solidFill>
                <a:latin typeface="Noto Serif Display"/>
                <a:ea typeface="Noto Serif Display"/>
                <a:cs typeface="Noto Serif Display"/>
                <a:sym typeface="Noto Serif Display"/>
              </a:rPr>
              <a:t>19</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sp>
        <p:nvSpPr>
          <p:cNvPr id="2" name="Freeform 2"/>
          <p:cNvSpPr/>
          <p:nvPr/>
        </p:nvSpPr>
        <p:spPr>
          <a:xfrm>
            <a:off x="11293887" y="267954"/>
            <a:ext cx="6994113" cy="9751093"/>
          </a:xfrm>
          <a:custGeom>
            <a:avLst/>
            <a:gdLst/>
            <a:ahLst/>
            <a:cxnLst/>
            <a:rect l="l" t="t" r="r" b="b"/>
            <a:pathLst>
              <a:path w="6994113" h="9751093">
                <a:moveTo>
                  <a:pt x="0" y="0"/>
                </a:moveTo>
                <a:lnTo>
                  <a:pt x="6994113" y="0"/>
                </a:lnTo>
                <a:lnTo>
                  <a:pt x="6994113" y="9751092"/>
                </a:lnTo>
                <a:lnTo>
                  <a:pt x="0" y="9751092"/>
                </a:lnTo>
                <a:lnTo>
                  <a:pt x="0" y="0"/>
                </a:lnTo>
                <a:close/>
              </a:path>
            </a:pathLst>
          </a:custGeom>
          <a:blipFill>
            <a:blip r:embed="rId2"/>
            <a:stretch>
              <a:fillRect l="-9244" r="-9244"/>
            </a:stretch>
          </a:blipFill>
        </p:spPr>
        <p:txBody>
          <a:bodyPr/>
          <a:lstStyle/>
          <a:p>
            <a:endParaRPr lang="en-ID"/>
          </a:p>
        </p:txBody>
      </p:sp>
      <p:sp>
        <p:nvSpPr>
          <p:cNvPr id="3" name="Freeform 3"/>
          <p:cNvSpPr/>
          <p:nvPr/>
        </p:nvSpPr>
        <p:spPr>
          <a:xfrm>
            <a:off x="1028700" y="5143500"/>
            <a:ext cx="4647105" cy="4114800"/>
          </a:xfrm>
          <a:custGeom>
            <a:avLst/>
            <a:gdLst/>
            <a:ahLst/>
            <a:cxnLst/>
            <a:rect l="l" t="t" r="r" b="b"/>
            <a:pathLst>
              <a:path w="4647105" h="4114800">
                <a:moveTo>
                  <a:pt x="0" y="0"/>
                </a:moveTo>
                <a:lnTo>
                  <a:pt x="4647105" y="0"/>
                </a:lnTo>
                <a:lnTo>
                  <a:pt x="4647105"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D"/>
          </a:p>
        </p:txBody>
      </p:sp>
      <p:sp>
        <p:nvSpPr>
          <p:cNvPr id="4" name="TextBox 4"/>
          <p:cNvSpPr txBox="1"/>
          <p:nvPr/>
        </p:nvSpPr>
        <p:spPr>
          <a:xfrm>
            <a:off x="1028700" y="828675"/>
            <a:ext cx="6568559" cy="858377"/>
          </a:xfrm>
          <a:prstGeom prst="rect">
            <a:avLst/>
          </a:prstGeom>
        </p:spPr>
        <p:txBody>
          <a:bodyPr lIns="0" tIns="0" rIns="0" bIns="0" rtlCol="0" anchor="t">
            <a:spAutoFit/>
          </a:bodyPr>
          <a:lstStyle/>
          <a:p>
            <a:pPr algn="ctr">
              <a:lnSpc>
                <a:spcPts val="7279"/>
              </a:lnSpc>
            </a:pPr>
            <a:r>
              <a:rPr lang="en-US" sz="5199" dirty="0">
                <a:solidFill>
                  <a:srgbClr val="6DB5E7"/>
                </a:solidFill>
                <a:latin typeface="Times New Roman" panose="02020603050405020304" pitchFamily="18" charset="0"/>
                <a:ea typeface="Bungee"/>
                <a:cs typeface="Times New Roman" panose="02020603050405020304" pitchFamily="18" charset="0"/>
                <a:sym typeface="Bungee"/>
              </a:rPr>
              <a:t>THÀNH VIÊN NHÓM</a:t>
            </a:r>
          </a:p>
        </p:txBody>
      </p:sp>
      <p:sp>
        <p:nvSpPr>
          <p:cNvPr id="5" name="TextBox 5"/>
          <p:cNvSpPr txBox="1"/>
          <p:nvPr/>
        </p:nvSpPr>
        <p:spPr>
          <a:xfrm>
            <a:off x="1313021" y="2077308"/>
            <a:ext cx="2937034" cy="755650"/>
          </a:xfrm>
          <a:prstGeom prst="rect">
            <a:avLst/>
          </a:prstGeom>
        </p:spPr>
        <p:txBody>
          <a:bodyPr lIns="0" tIns="0" rIns="0" bIns="0" rtlCol="0" anchor="t">
            <a:spAutoFit/>
          </a:bodyPr>
          <a:lstStyle/>
          <a:p>
            <a:pPr algn="ctr">
              <a:lnSpc>
                <a:spcPts val="5599"/>
              </a:lnSpc>
            </a:pPr>
            <a:r>
              <a:rPr lang="en-US" sz="3999" b="1">
                <a:solidFill>
                  <a:srgbClr val="FFFFFF"/>
                </a:solidFill>
                <a:latin typeface="Times New Roman Bold"/>
                <a:ea typeface="Times New Roman Bold"/>
                <a:cs typeface="Times New Roman Bold"/>
                <a:sym typeface="Times New Roman Bold"/>
              </a:rPr>
              <a:t>Azid Sanahuy</a:t>
            </a:r>
          </a:p>
        </p:txBody>
      </p:sp>
      <p:sp>
        <p:nvSpPr>
          <p:cNvPr id="6" name="TextBox 6"/>
          <p:cNvSpPr txBox="1"/>
          <p:nvPr/>
        </p:nvSpPr>
        <p:spPr>
          <a:xfrm>
            <a:off x="3835753" y="3543300"/>
            <a:ext cx="3680103" cy="765174"/>
          </a:xfrm>
          <a:prstGeom prst="rect">
            <a:avLst/>
          </a:prstGeom>
        </p:spPr>
        <p:txBody>
          <a:bodyPr lIns="0" tIns="0" rIns="0" bIns="0" rtlCol="0" anchor="t">
            <a:spAutoFit/>
          </a:bodyPr>
          <a:lstStyle/>
          <a:p>
            <a:pPr algn="ctr">
              <a:lnSpc>
                <a:spcPts val="5600"/>
              </a:lnSpc>
            </a:pPr>
            <a:r>
              <a:rPr lang="en-US" sz="4000" b="1">
                <a:solidFill>
                  <a:srgbClr val="FFFFFF"/>
                </a:solidFill>
                <a:latin typeface="Times New Roman Bold"/>
                <a:ea typeface="Times New Roman Bold"/>
                <a:cs typeface="Times New Roman Bold"/>
                <a:sym typeface="Times New Roman Bold"/>
              </a:rPr>
              <a:t>Phạm Quốc Huy</a:t>
            </a:r>
          </a:p>
        </p:txBody>
      </p:sp>
      <p:sp>
        <p:nvSpPr>
          <p:cNvPr id="7" name="TextBox 7"/>
          <p:cNvSpPr txBox="1"/>
          <p:nvPr/>
        </p:nvSpPr>
        <p:spPr>
          <a:xfrm>
            <a:off x="5232737" y="4533900"/>
            <a:ext cx="4011335" cy="755651"/>
          </a:xfrm>
          <a:prstGeom prst="rect">
            <a:avLst/>
          </a:prstGeom>
        </p:spPr>
        <p:txBody>
          <a:bodyPr lIns="0" tIns="0" rIns="0" bIns="0" rtlCol="0" anchor="t">
            <a:spAutoFit/>
          </a:bodyPr>
          <a:lstStyle/>
          <a:p>
            <a:pPr algn="ctr">
              <a:lnSpc>
                <a:spcPts val="5599"/>
              </a:lnSpc>
            </a:pPr>
            <a:r>
              <a:rPr lang="en-US" sz="3999" b="1">
                <a:solidFill>
                  <a:srgbClr val="FFFFFF"/>
                </a:solidFill>
                <a:latin typeface="Times New Roman Bold"/>
                <a:ea typeface="Times New Roman Bold"/>
                <a:cs typeface="Times New Roman Bold"/>
                <a:sym typeface="Times New Roman Bold"/>
              </a:rPr>
              <a:t>Võ Văn Thần Thái</a:t>
            </a:r>
          </a:p>
        </p:txBody>
      </p:sp>
      <p:sp>
        <p:nvSpPr>
          <p:cNvPr id="8" name="TextBox 8"/>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FFFFFF"/>
                </a:solidFill>
                <a:latin typeface="Noto Serif Display"/>
                <a:ea typeface="Noto Serif Display"/>
                <a:cs typeface="Noto Serif Display"/>
                <a:sym typeface="Noto Serif Display"/>
              </a:rPr>
              <a:t>2</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grpSp>
        <p:nvGrpSpPr>
          <p:cNvPr id="2" name="Group 2"/>
          <p:cNvGrpSpPr/>
          <p:nvPr/>
        </p:nvGrpSpPr>
        <p:grpSpPr>
          <a:xfrm>
            <a:off x="3493371" y="1023938"/>
            <a:ext cx="11590723" cy="1412408"/>
            <a:chOff x="0" y="0"/>
            <a:chExt cx="15454297" cy="1883211"/>
          </a:xfrm>
        </p:grpSpPr>
        <p:sp>
          <p:nvSpPr>
            <p:cNvPr id="3" name="AutoShape 3"/>
            <p:cNvSpPr/>
            <p:nvPr/>
          </p:nvSpPr>
          <p:spPr>
            <a:xfrm>
              <a:off x="0" y="0"/>
              <a:ext cx="15454297" cy="1883211"/>
            </a:xfrm>
            <a:prstGeom prst="rect">
              <a:avLst/>
            </a:prstGeom>
            <a:solidFill>
              <a:srgbClr val="10B5BF"/>
            </a:solidFill>
          </p:spPr>
          <p:txBody>
            <a:bodyPr/>
            <a:lstStyle/>
            <a:p>
              <a:endParaRPr lang="en-ID"/>
            </a:p>
          </p:txBody>
        </p:sp>
        <p:sp>
          <p:nvSpPr>
            <p:cNvPr id="4" name="TextBox 4"/>
            <p:cNvSpPr txBox="1"/>
            <p:nvPr/>
          </p:nvSpPr>
          <p:spPr>
            <a:xfrm>
              <a:off x="892747" y="201831"/>
              <a:ext cx="13668804" cy="1355725"/>
            </a:xfrm>
            <a:prstGeom prst="rect">
              <a:avLst/>
            </a:prstGeom>
          </p:spPr>
          <p:txBody>
            <a:bodyPr lIns="0" tIns="0" rIns="0" bIns="0" rtlCol="0" anchor="t">
              <a:spAutoFit/>
            </a:bodyPr>
            <a:lstStyle/>
            <a:p>
              <a:pPr algn="ctr">
                <a:lnSpc>
                  <a:spcPts val="7319"/>
                </a:lnSpc>
              </a:pPr>
              <a:r>
                <a:rPr lang="en-US" sz="6099">
                  <a:solidFill>
                    <a:srgbClr val="FFFFFF"/>
                  </a:solidFill>
                  <a:latin typeface="Bungee"/>
                  <a:ea typeface="Bungee"/>
                  <a:cs typeface="Bungee"/>
                  <a:sym typeface="Bungee"/>
                </a:rPr>
                <a:t>11.TRIỂN KHAI MÔ HÌNH</a:t>
              </a:r>
            </a:p>
          </p:txBody>
        </p:sp>
      </p:grpSp>
      <p:sp>
        <p:nvSpPr>
          <p:cNvPr id="5" name="Freeform 5"/>
          <p:cNvSpPr/>
          <p:nvPr/>
        </p:nvSpPr>
        <p:spPr>
          <a:xfrm>
            <a:off x="1639940" y="2942121"/>
            <a:ext cx="15008120" cy="6316179"/>
          </a:xfrm>
          <a:custGeom>
            <a:avLst/>
            <a:gdLst/>
            <a:ahLst/>
            <a:cxnLst/>
            <a:rect l="l" t="t" r="r" b="b"/>
            <a:pathLst>
              <a:path w="15008120" h="6316179">
                <a:moveTo>
                  <a:pt x="0" y="0"/>
                </a:moveTo>
                <a:lnTo>
                  <a:pt x="15008120" y="0"/>
                </a:lnTo>
                <a:lnTo>
                  <a:pt x="15008120" y="6316179"/>
                </a:lnTo>
                <a:lnTo>
                  <a:pt x="0" y="6316179"/>
                </a:lnTo>
                <a:lnTo>
                  <a:pt x="0" y="0"/>
                </a:lnTo>
                <a:close/>
              </a:path>
            </a:pathLst>
          </a:custGeom>
          <a:blipFill>
            <a:blip r:embed="rId2"/>
            <a:stretch>
              <a:fillRect l="-552" r="-552"/>
            </a:stretch>
          </a:blipFill>
        </p:spPr>
        <p:txBody>
          <a:bodyPr/>
          <a:lstStyle/>
          <a:p>
            <a:endParaRPr lang="en-ID"/>
          </a:p>
        </p:txBody>
      </p:sp>
      <p:sp>
        <p:nvSpPr>
          <p:cNvPr id="6" name="TextBox 6"/>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FFFFFF"/>
                </a:solidFill>
                <a:latin typeface="Noto Serif Display"/>
                <a:ea typeface="Noto Serif Display"/>
                <a:cs typeface="Noto Serif Display"/>
                <a:sym typeface="Noto Serif Display"/>
              </a:rPr>
              <a:t>20</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sp>
        <p:nvSpPr>
          <p:cNvPr id="2" name="Freeform 2"/>
          <p:cNvSpPr/>
          <p:nvPr/>
        </p:nvSpPr>
        <p:spPr>
          <a:xfrm>
            <a:off x="626949" y="329483"/>
            <a:ext cx="6291982" cy="3432203"/>
          </a:xfrm>
          <a:custGeom>
            <a:avLst/>
            <a:gdLst/>
            <a:ahLst/>
            <a:cxnLst/>
            <a:rect l="l" t="t" r="r" b="b"/>
            <a:pathLst>
              <a:path w="6291982" h="3432203">
                <a:moveTo>
                  <a:pt x="0" y="0"/>
                </a:moveTo>
                <a:lnTo>
                  <a:pt x="6291982" y="0"/>
                </a:lnTo>
                <a:lnTo>
                  <a:pt x="6291982" y="3432203"/>
                </a:lnTo>
                <a:lnTo>
                  <a:pt x="0" y="3432203"/>
                </a:lnTo>
                <a:lnTo>
                  <a:pt x="0" y="0"/>
                </a:lnTo>
                <a:close/>
              </a:path>
            </a:pathLst>
          </a:custGeom>
          <a:blipFill>
            <a:blip r:embed="rId2"/>
            <a:stretch>
              <a:fillRect l="-2297" t="-4632" b="-28047"/>
            </a:stretch>
          </a:blipFill>
        </p:spPr>
        <p:txBody>
          <a:bodyPr/>
          <a:lstStyle/>
          <a:p>
            <a:endParaRPr lang="en-ID"/>
          </a:p>
        </p:txBody>
      </p:sp>
      <p:sp>
        <p:nvSpPr>
          <p:cNvPr id="3" name="Freeform 3"/>
          <p:cNvSpPr/>
          <p:nvPr/>
        </p:nvSpPr>
        <p:spPr>
          <a:xfrm>
            <a:off x="10681264" y="329483"/>
            <a:ext cx="6026154" cy="3307689"/>
          </a:xfrm>
          <a:custGeom>
            <a:avLst/>
            <a:gdLst/>
            <a:ahLst/>
            <a:cxnLst/>
            <a:rect l="l" t="t" r="r" b="b"/>
            <a:pathLst>
              <a:path w="6026154" h="3307689">
                <a:moveTo>
                  <a:pt x="0" y="0"/>
                </a:moveTo>
                <a:lnTo>
                  <a:pt x="6026154" y="0"/>
                </a:lnTo>
                <a:lnTo>
                  <a:pt x="6026154" y="3307689"/>
                </a:lnTo>
                <a:lnTo>
                  <a:pt x="0" y="3307689"/>
                </a:lnTo>
                <a:lnTo>
                  <a:pt x="0" y="0"/>
                </a:lnTo>
                <a:close/>
              </a:path>
            </a:pathLst>
          </a:custGeom>
          <a:blipFill>
            <a:blip r:embed="rId3"/>
            <a:stretch>
              <a:fillRect t="-645" b="-28706"/>
            </a:stretch>
          </a:blipFill>
        </p:spPr>
        <p:txBody>
          <a:bodyPr/>
          <a:lstStyle/>
          <a:p>
            <a:endParaRPr lang="en-ID"/>
          </a:p>
        </p:txBody>
      </p:sp>
      <p:sp>
        <p:nvSpPr>
          <p:cNvPr id="4" name="Freeform 4"/>
          <p:cNvSpPr/>
          <p:nvPr/>
        </p:nvSpPr>
        <p:spPr>
          <a:xfrm>
            <a:off x="626949" y="5085838"/>
            <a:ext cx="6291982" cy="3229487"/>
          </a:xfrm>
          <a:custGeom>
            <a:avLst/>
            <a:gdLst/>
            <a:ahLst/>
            <a:cxnLst/>
            <a:rect l="l" t="t" r="r" b="b"/>
            <a:pathLst>
              <a:path w="6291982" h="3229487">
                <a:moveTo>
                  <a:pt x="0" y="0"/>
                </a:moveTo>
                <a:lnTo>
                  <a:pt x="6291982" y="0"/>
                </a:lnTo>
                <a:lnTo>
                  <a:pt x="6291982" y="3229487"/>
                </a:lnTo>
                <a:lnTo>
                  <a:pt x="0" y="3229487"/>
                </a:lnTo>
                <a:lnTo>
                  <a:pt x="0" y="0"/>
                </a:lnTo>
                <a:close/>
              </a:path>
            </a:pathLst>
          </a:custGeom>
          <a:blipFill>
            <a:blip r:embed="rId4"/>
            <a:stretch>
              <a:fillRect t="-1415" b="-35939"/>
            </a:stretch>
          </a:blipFill>
        </p:spPr>
        <p:txBody>
          <a:bodyPr/>
          <a:lstStyle/>
          <a:p>
            <a:endParaRPr lang="en-ID"/>
          </a:p>
        </p:txBody>
      </p:sp>
      <p:sp>
        <p:nvSpPr>
          <p:cNvPr id="5" name="Freeform 5"/>
          <p:cNvSpPr/>
          <p:nvPr/>
        </p:nvSpPr>
        <p:spPr>
          <a:xfrm>
            <a:off x="10547100" y="5142811"/>
            <a:ext cx="6026154" cy="3821628"/>
          </a:xfrm>
          <a:custGeom>
            <a:avLst/>
            <a:gdLst/>
            <a:ahLst/>
            <a:cxnLst/>
            <a:rect l="l" t="t" r="r" b="b"/>
            <a:pathLst>
              <a:path w="6026154" h="3821628">
                <a:moveTo>
                  <a:pt x="0" y="0"/>
                </a:moveTo>
                <a:lnTo>
                  <a:pt x="6026154" y="0"/>
                </a:lnTo>
                <a:lnTo>
                  <a:pt x="6026154" y="3821628"/>
                </a:lnTo>
                <a:lnTo>
                  <a:pt x="0" y="3821628"/>
                </a:lnTo>
                <a:lnTo>
                  <a:pt x="0" y="0"/>
                </a:lnTo>
                <a:close/>
              </a:path>
            </a:pathLst>
          </a:custGeom>
          <a:blipFill>
            <a:blip r:embed="rId5"/>
            <a:stretch>
              <a:fillRect l="-1220" r="-1220" b="-13679"/>
            </a:stretch>
          </a:blipFill>
        </p:spPr>
        <p:txBody>
          <a:bodyPr/>
          <a:lstStyle/>
          <a:p>
            <a:endParaRPr lang="en-ID"/>
          </a:p>
        </p:txBody>
      </p:sp>
      <p:sp>
        <p:nvSpPr>
          <p:cNvPr id="6" name="TextBox 6"/>
          <p:cNvSpPr txBox="1"/>
          <p:nvPr/>
        </p:nvSpPr>
        <p:spPr>
          <a:xfrm>
            <a:off x="1969274" y="4033139"/>
            <a:ext cx="2909173" cy="600075"/>
          </a:xfrm>
          <a:prstGeom prst="rect">
            <a:avLst/>
          </a:prstGeom>
        </p:spPr>
        <p:txBody>
          <a:bodyPr lIns="0" tIns="0" rIns="0" bIns="0" rtlCol="0" anchor="t">
            <a:spAutoFit/>
          </a:bodyPr>
          <a:lstStyle/>
          <a:p>
            <a:pPr algn="ctr">
              <a:lnSpc>
                <a:spcPts val="4799"/>
              </a:lnSpc>
              <a:spcBef>
                <a:spcPct val="0"/>
              </a:spcBef>
            </a:pPr>
            <a:r>
              <a:rPr lang="en-US" sz="3999">
                <a:solidFill>
                  <a:srgbClr val="10B5BF"/>
                </a:solidFill>
                <a:latin typeface="Sansita"/>
                <a:ea typeface="Sansita"/>
                <a:cs typeface="Sansita"/>
                <a:sym typeface="Sansita"/>
              </a:rPr>
              <a:t>Chọn option 2 </a:t>
            </a:r>
          </a:p>
        </p:txBody>
      </p:sp>
      <p:sp>
        <p:nvSpPr>
          <p:cNvPr id="7" name="TextBox 7"/>
          <p:cNvSpPr txBox="1"/>
          <p:nvPr/>
        </p:nvSpPr>
        <p:spPr>
          <a:xfrm>
            <a:off x="10815428" y="3761686"/>
            <a:ext cx="5757826" cy="1200150"/>
          </a:xfrm>
          <a:prstGeom prst="rect">
            <a:avLst/>
          </a:prstGeom>
        </p:spPr>
        <p:txBody>
          <a:bodyPr lIns="0" tIns="0" rIns="0" bIns="0" rtlCol="0" anchor="t">
            <a:spAutoFit/>
          </a:bodyPr>
          <a:lstStyle/>
          <a:p>
            <a:pPr algn="ctr">
              <a:lnSpc>
                <a:spcPts val="4799"/>
              </a:lnSpc>
              <a:spcBef>
                <a:spcPct val="0"/>
              </a:spcBef>
            </a:pPr>
            <a:r>
              <a:rPr lang="en-US" sz="3999">
                <a:solidFill>
                  <a:srgbClr val="10B5BF"/>
                </a:solidFill>
                <a:latin typeface="Sansita"/>
                <a:ea typeface="Sansita"/>
                <a:cs typeface="Sansita"/>
                <a:sym typeface="Sansita"/>
              </a:rPr>
              <a:t>Quick start để triển khai trên 1 server</a:t>
            </a:r>
          </a:p>
        </p:txBody>
      </p:sp>
      <p:sp>
        <p:nvSpPr>
          <p:cNvPr id="8" name="TextBox 8"/>
          <p:cNvSpPr txBox="1"/>
          <p:nvPr/>
        </p:nvSpPr>
        <p:spPr>
          <a:xfrm>
            <a:off x="782027" y="8277871"/>
            <a:ext cx="6341097" cy="1200150"/>
          </a:xfrm>
          <a:prstGeom prst="rect">
            <a:avLst/>
          </a:prstGeom>
        </p:spPr>
        <p:txBody>
          <a:bodyPr lIns="0" tIns="0" rIns="0" bIns="0" rtlCol="0" anchor="t">
            <a:spAutoFit/>
          </a:bodyPr>
          <a:lstStyle/>
          <a:p>
            <a:pPr algn="ctr">
              <a:lnSpc>
                <a:spcPts val="4799"/>
              </a:lnSpc>
              <a:spcBef>
                <a:spcPct val="0"/>
              </a:spcBef>
            </a:pPr>
            <a:r>
              <a:rPr lang="en-US" sz="3999" b="1">
                <a:solidFill>
                  <a:srgbClr val="10B5BF"/>
                </a:solidFill>
                <a:latin typeface="Sansita Bold"/>
                <a:ea typeface="Sansita Bold"/>
                <a:cs typeface="Sansita Bold"/>
                <a:sym typeface="Sansita Bold"/>
              </a:rPr>
              <a:t>Cho phép user truy  cập Remote app</a:t>
            </a:r>
          </a:p>
        </p:txBody>
      </p:sp>
      <p:sp>
        <p:nvSpPr>
          <p:cNvPr id="9" name="TextBox 9"/>
          <p:cNvSpPr txBox="1"/>
          <p:nvPr/>
        </p:nvSpPr>
        <p:spPr>
          <a:xfrm>
            <a:off x="9812558" y="8964439"/>
            <a:ext cx="7446742" cy="600075"/>
          </a:xfrm>
          <a:prstGeom prst="rect">
            <a:avLst/>
          </a:prstGeom>
        </p:spPr>
        <p:txBody>
          <a:bodyPr lIns="0" tIns="0" rIns="0" bIns="0" rtlCol="0" anchor="t">
            <a:spAutoFit/>
          </a:bodyPr>
          <a:lstStyle/>
          <a:p>
            <a:pPr algn="ctr">
              <a:lnSpc>
                <a:spcPts val="4799"/>
              </a:lnSpc>
              <a:spcBef>
                <a:spcPct val="0"/>
              </a:spcBef>
            </a:pPr>
            <a:r>
              <a:rPr lang="en-US" sz="3999" b="1">
                <a:solidFill>
                  <a:srgbClr val="10B5BF"/>
                </a:solidFill>
                <a:latin typeface="Sansita Bold"/>
                <a:ea typeface="Sansita Bold"/>
                <a:cs typeface="Sansita Bold"/>
                <a:sym typeface="Sansita Bold"/>
              </a:rPr>
              <a:t>Chọn server muốn cài rd</a:t>
            </a:r>
          </a:p>
        </p:txBody>
      </p:sp>
      <p:sp>
        <p:nvSpPr>
          <p:cNvPr id="10" name="TextBox 10"/>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FFFFFF"/>
                </a:solidFill>
                <a:latin typeface="Noto Serif Display"/>
                <a:ea typeface="Noto Serif Display"/>
                <a:cs typeface="Noto Serif Display"/>
                <a:sym typeface="Noto Serif Display"/>
              </a:rPr>
              <a:t>21</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sp>
        <p:nvSpPr>
          <p:cNvPr id="2" name="Freeform 2"/>
          <p:cNvSpPr/>
          <p:nvPr/>
        </p:nvSpPr>
        <p:spPr>
          <a:xfrm>
            <a:off x="1028700" y="454697"/>
            <a:ext cx="5858837" cy="4123156"/>
          </a:xfrm>
          <a:custGeom>
            <a:avLst/>
            <a:gdLst/>
            <a:ahLst/>
            <a:cxnLst/>
            <a:rect l="l" t="t" r="r" b="b"/>
            <a:pathLst>
              <a:path w="5858837" h="4123156">
                <a:moveTo>
                  <a:pt x="0" y="0"/>
                </a:moveTo>
                <a:lnTo>
                  <a:pt x="5858837" y="0"/>
                </a:lnTo>
                <a:lnTo>
                  <a:pt x="5858837" y="4123156"/>
                </a:lnTo>
                <a:lnTo>
                  <a:pt x="0" y="4123156"/>
                </a:lnTo>
                <a:lnTo>
                  <a:pt x="0" y="0"/>
                </a:lnTo>
                <a:close/>
              </a:path>
            </a:pathLst>
          </a:custGeom>
          <a:blipFill>
            <a:blip r:embed="rId2"/>
            <a:stretch>
              <a:fillRect/>
            </a:stretch>
          </a:blipFill>
        </p:spPr>
        <p:txBody>
          <a:bodyPr/>
          <a:lstStyle/>
          <a:p>
            <a:endParaRPr lang="en-ID"/>
          </a:p>
        </p:txBody>
      </p:sp>
      <p:sp>
        <p:nvSpPr>
          <p:cNvPr id="3" name="Freeform 3"/>
          <p:cNvSpPr/>
          <p:nvPr/>
        </p:nvSpPr>
        <p:spPr>
          <a:xfrm>
            <a:off x="10208146" y="453797"/>
            <a:ext cx="6097833" cy="4314425"/>
          </a:xfrm>
          <a:custGeom>
            <a:avLst/>
            <a:gdLst/>
            <a:ahLst/>
            <a:cxnLst/>
            <a:rect l="l" t="t" r="r" b="b"/>
            <a:pathLst>
              <a:path w="6097833" h="4314425">
                <a:moveTo>
                  <a:pt x="0" y="0"/>
                </a:moveTo>
                <a:lnTo>
                  <a:pt x="6097832" y="0"/>
                </a:lnTo>
                <a:lnTo>
                  <a:pt x="6097832" y="4314426"/>
                </a:lnTo>
                <a:lnTo>
                  <a:pt x="0" y="4314426"/>
                </a:lnTo>
                <a:lnTo>
                  <a:pt x="0" y="0"/>
                </a:lnTo>
                <a:close/>
              </a:path>
            </a:pathLst>
          </a:custGeom>
          <a:blipFill>
            <a:blip r:embed="rId3"/>
            <a:stretch>
              <a:fillRect t="-647" r="-1955" b="-5626"/>
            </a:stretch>
          </a:blipFill>
        </p:spPr>
        <p:txBody>
          <a:bodyPr/>
          <a:lstStyle/>
          <a:p>
            <a:endParaRPr lang="en-ID"/>
          </a:p>
        </p:txBody>
      </p:sp>
      <p:sp>
        <p:nvSpPr>
          <p:cNvPr id="4" name="Freeform 4"/>
          <p:cNvSpPr/>
          <p:nvPr/>
        </p:nvSpPr>
        <p:spPr>
          <a:xfrm>
            <a:off x="1028700" y="5804550"/>
            <a:ext cx="6714249" cy="3357502"/>
          </a:xfrm>
          <a:custGeom>
            <a:avLst/>
            <a:gdLst/>
            <a:ahLst/>
            <a:cxnLst/>
            <a:rect l="l" t="t" r="r" b="b"/>
            <a:pathLst>
              <a:path w="6714249" h="3357502">
                <a:moveTo>
                  <a:pt x="0" y="0"/>
                </a:moveTo>
                <a:lnTo>
                  <a:pt x="6714249" y="0"/>
                </a:lnTo>
                <a:lnTo>
                  <a:pt x="6714249" y="3357502"/>
                </a:lnTo>
                <a:lnTo>
                  <a:pt x="0" y="3357502"/>
                </a:lnTo>
                <a:lnTo>
                  <a:pt x="0" y="0"/>
                </a:lnTo>
                <a:close/>
              </a:path>
            </a:pathLst>
          </a:custGeom>
          <a:blipFill>
            <a:blip r:embed="rId4"/>
            <a:stretch>
              <a:fillRect l="-6082" t="-2989" r="-12994"/>
            </a:stretch>
          </a:blipFill>
        </p:spPr>
        <p:txBody>
          <a:bodyPr/>
          <a:lstStyle/>
          <a:p>
            <a:endParaRPr lang="en-ID"/>
          </a:p>
        </p:txBody>
      </p:sp>
      <p:sp>
        <p:nvSpPr>
          <p:cNvPr id="5" name="Freeform 5"/>
          <p:cNvSpPr/>
          <p:nvPr/>
        </p:nvSpPr>
        <p:spPr>
          <a:xfrm>
            <a:off x="9917128" y="5900798"/>
            <a:ext cx="7342172" cy="3357502"/>
          </a:xfrm>
          <a:custGeom>
            <a:avLst/>
            <a:gdLst/>
            <a:ahLst/>
            <a:cxnLst/>
            <a:rect l="l" t="t" r="r" b="b"/>
            <a:pathLst>
              <a:path w="7342172" h="3357502">
                <a:moveTo>
                  <a:pt x="0" y="0"/>
                </a:moveTo>
                <a:lnTo>
                  <a:pt x="7342172" y="0"/>
                </a:lnTo>
                <a:lnTo>
                  <a:pt x="7342172" y="3357502"/>
                </a:lnTo>
                <a:lnTo>
                  <a:pt x="0" y="3357502"/>
                </a:lnTo>
                <a:lnTo>
                  <a:pt x="0" y="0"/>
                </a:lnTo>
                <a:close/>
              </a:path>
            </a:pathLst>
          </a:custGeom>
          <a:blipFill>
            <a:blip r:embed="rId5"/>
            <a:stretch>
              <a:fillRect l="-4888" r="-2022" b="-11051"/>
            </a:stretch>
          </a:blipFill>
        </p:spPr>
        <p:txBody>
          <a:bodyPr/>
          <a:lstStyle/>
          <a:p>
            <a:endParaRPr lang="en-ID"/>
          </a:p>
        </p:txBody>
      </p:sp>
      <p:sp>
        <p:nvSpPr>
          <p:cNvPr id="6" name="TextBox 6"/>
          <p:cNvSpPr txBox="1"/>
          <p:nvPr/>
        </p:nvSpPr>
        <p:spPr>
          <a:xfrm>
            <a:off x="2610257" y="4891164"/>
            <a:ext cx="2320885" cy="600075"/>
          </a:xfrm>
          <a:prstGeom prst="rect">
            <a:avLst/>
          </a:prstGeom>
        </p:spPr>
        <p:txBody>
          <a:bodyPr lIns="0" tIns="0" rIns="0" bIns="0" rtlCol="0" anchor="t">
            <a:spAutoFit/>
          </a:bodyPr>
          <a:lstStyle/>
          <a:p>
            <a:pPr algn="ctr">
              <a:lnSpc>
                <a:spcPts val="4799"/>
              </a:lnSpc>
              <a:spcBef>
                <a:spcPct val="0"/>
              </a:spcBef>
            </a:pPr>
            <a:r>
              <a:rPr lang="en-US" sz="3999" b="1">
                <a:solidFill>
                  <a:srgbClr val="10B5BF"/>
                </a:solidFill>
                <a:latin typeface="Sansita Bold"/>
                <a:ea typeface="Sansita Bold"/>
                <a:cs typeface="Sansita Bold"/>
                <a:sym typeface="Sansita Bold"/>
              </a:rPr>
              <a:t>Triển khai </a:t>
            </a:r>
          </a:p>
        </p:txBody>
      </p:sp>
      <p:sp>
        <p:nvSpPr>
          <p:cNvPr id="7" name="TextBox 7"/>
          <p:cNvSpPr txBox="1"/>
          <p:nvPr/>
        </p:nvSpPr>
        <p:spPr>
          <a:xfrm>
            <a:off x="10208146" y="4882138"/>
            <a:ext cx="6487655" cy="600075"/>
          </a:xfrm>
          <a:prstGeom prst="rect">
            <a:avLst/>
          </a:prstGeom>
        </p:spPr>
        <p:txBody>
          <a:bodyPr lIns="0" tIns="0" rIns="0" bIns="0" rtlCol="0" anchor="t">
            <a:spAutoFit/>
          </a:bodyPr>
          <a:lstStyle/>
          <a:p>
            <a:pPr algn="ctr">
              <a:lnSpc>
                <a:spcPts val="4799"/>
              </a:lnSpc>
              <a:spcBef>
                <a:spcPct val="0"/>
              </a:spcBef>
            </a:pPr>
            <a:r>
              <a:rPr lang="en-US" sz="3999" b="1">
                <a:solidFill>
                  <a:srgbClr val="10B5BF"/>
                </a:solidFill>
                <a:latin typeface="Sansita Bold"/>
                <a:ea typeface="Sansita Bold"/>
                <a:cs typeface="Sansita Bold"/>
                <a:sym typeface="Sansita Bold"/>
              </a:rPr>
              <a:t>Cấu hình phần Licensing</a:t>
            </a:r>
          </a:p>
        </p:txBody>
      </p:sp>
      <p:sp>
        <p:nvSpPr>
          <p:cNvPr id="8" name="TextBox 8"/>
          <p:cNvSpPr txBox="1"/>
          <p:nvPr/>
        </p:nvSpPr>
        <p:spPr>
          <a:xfrm>
            <a:off x="1647647" y="9370088"/>
            <a:ext cx="7144345" cy="600075"/>
          </a:xfrm>
          <a:prstGeom prst="rect">
            <a:avLst/>
          </a:prstGeom>
        </p:spPr>
        <p:txBody>
          <a:bodyPr lIns="0" tIns="0" rIns="0" bIns="0" rtlCol="0" anchor="t">
            <a:spAutoFit/>
          </a:bodyPr>
          <a:lstStyle/>
          <a:p>
            <a:pPr algn="ctr">
              <a:lnSpc>
                <a:spcPts val="4799"/>
              </a:lnSpc>
              <a:spcBef>
                <a:spcPct val="0"/>
              </a:spcBef>
            </a:pPr>
            <a:r>
              <a:rPr lang="en-US" sz="3999">
                <a:solidFill>
                  <a:srgbClr val="10B5BF"/>
                </a:solidFill>
                <a:latin typeface="Sansita"/>
                <a:ea typeface="Sansita"/>
                <a:cs typeface="Sansita"/>
                <a:sym typeface="Sansita"/>
              </a:rPr>
              <a:t>Đăng nhập vào web rd bằng win 10</a:t>
            </a:r>
          </a:p>
        </p:txBody>
      </p:sp>
      <p:sp>
        <p:nvSpPr>
          <p:cNvPr id="9" name="TextBox 9"/>
          <p:cNvSpPr txBox="1"/>
          <p:nvPr/>
        </p:nvSpPr>
        <p:spPr>
          <a:xfrm>
            <a:off x="10567928" y="9409112"/>
            <a:ext cx="6157912" cy="600075"/>
          </a:xfrm>
          <a:prstGeom prst="rect">
            <a:avLst/>
          </a:prstGeom>
        </p:spPr>
        <p:txBody>
          <a:bodyPr lIns="0" tIns="0" rIns="0" bIns="0" rtlCol="0" anchor="t">
            <a:spAutoFit/>
          </a:bodyPr>
          <a:lstStyle/>
          <a:p>
            <a:pPr algn="ctr">
              <a:lnSpc>
                <a:spcPts val="4799"/>
              </a:lnSpc>
              <a:spcBef>
                <a:spcPct val="0"/>
              </a:spcBef>
            </a:pPr>
            <a:r>
              <a:rPr lang="en-US" sz="3999" b="1">
                <a:solidFill>
                  <a:srgbClr val="10B5BF"/>
                </a:solidFill>
                <a:latin typeface="Sansita Bold"/>
                <a:ea typeface="Sansita Bold"/>
                <a:cs typeface="Sansita Bold"/>
                <a:sym typeface="Sansita Bold"/>
              </a:rPr>
              <a:t>Mở remote app bằng win 10</a:t>
            </a:r>
          </a:p>
        </p:txBody>
      </p:sp>
      <p:sp>
        <p:nvSpPr>
          <p:cNvPr id="10" name="TextBox 10"/>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FFFFFF"/>
                </a:solidFill>
                <a:latin typeface="Noto Serif Display"/>
                <a:ea typeface="Noto Serif Display"/>
                <a:cs typeface="Noto Serif Display"/>
                <a:sym typeface="Noto Serif Display"/>
              </a:rPr>
              <a:t>22</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sp>
        <p:nvSpPr>
          <p:cNvPr id="2" name="Freeform 2"/>
          <p:cNvSpPr/>
          <p:nvPr/>
        </p:nvSpPr>
        <p:spPr>
          <a:xfrm>
            <a:off x="1028700" y="279259"/>
            <a:ext cx="7155589" cy="3049627"/>
          </a:xfrm>
          <a:custGeom>
            <a:avLst/>
            <a:gdLst/>
            <a:ahLst/>
            <a:cxnLst/>
            <a:rect l="l" t="t" r="r" b="b"/>
            <a:pathLst>
              <a:path w="7155589" h="3049627">
                <a:moveTo>
                  <a:pt x="0" y="0"/>
                </a:moveTo>
                <a:lnTo>
                  <a:pt x="7155589" y="0"/>
                </a:lnTo>
                <a:lnTo>
                  <a:pt x="7155589" y="3049627"/>
                </a:lnTo>
                <a:lnTo>
                  <a:pt x="0" y="3049627"/>
                </a:lnTo>
                <a:lnTo>
                  <a:pt x="0" y="0"/>
                </a:lnTo>
                <a:close/>
              </a:path>
            </a:pathLst>
          </a:custGeom>
          <a:blipFill>
            <a:blip r:embed="rId2"/>
            <a:stretch>
              <a:fillRect t="-4239" b="-8093"/>
            </a:stretch>
          </a:blipFill>
        </p:spPr>
        <p:txBody>
          <a:bodyPr/>
          <a:lstStyle/>
          <a:p>
            <a:endParaRPr lang="en-ID"/>
          </a:p>
        </p:txBody>
      </p:sp>
      <p:sp>
        <p:nvSpPr>
          <p:cNvPr id="3" name="Freeform 3"/>
          <p:cNvSpPr/>
          <p:nvPr/>
        </p:nvSpPr>
        <p:spPr>
          <a:xfrm>
            <a:off x="9755460" y="188473"/>
            <a:ext cx="7342172" cy="3049627"/>
          </a:xfrm>
          <a:custGeom>
            <a:avLst/>
            <a:gdLst/>
            <a:ahLst/>
            <a:cxnLst/>
            <a:rect l="l" t="t" r="r" b="b"/>
            <a:pathLst>
              <a:path w="7342172" h="3049627">
                <a:moveTo>
                  <a:pt x="0" y="0"/>
                </a:moveTo>
                <a:lnTo>
                  <a:pt x="7342172" y="0"/>
                </a:lnTo>
                <a:lnTo>
                  <a:pt x="7342172" y="3049627"/>
                </a:lnTo>
                <a:lnTo>
                  <a:pt x="0" y="3049627"/>
                </a:lnTo>
                <a:lnTo>
                  <a:pt x="0" y="0"/>
                </a:lnTo>
                <a:close/>
              </a:path>
            </a:pathLst>
          </a:custGeom>
          <a:blipFill>
            <a:blip r:embed="rId3"/>
            <a:stretch>
              <a:fillRect l="-4461" t="-5370" b="-10632"/>
            </a:stretch>
          </a:blipFill>
        </p:spPr>
        <p:txBody>
          <a:bodyPr/>
          <a:lstStyle/>
          <a:p>
            <a:endParaRPr lang="en-ID"/>
          </a:p>
        </p:txBody>
      </p:sp>
      <p:sp>
        <p:nvSpPr>
          <p:cNvPr id="4" name="Freeform 4"/>
          <p:cNvSpPr/>
          <p:nvPr/>
        </p:nvSpPr>
        <p:spPr>
          <a:xfrm>
            <a:off x="838392" y="4519511"/>
            <a:ext cx="7536205" cy="3769758"/>
          </a:xfrm>
          <a:custGeom>
            <a:avLst/>
            <a:gdLst/>
            <a:ahLst/>
            <a:cxnLst/>
            <a:rect l="l" t="t" r="r" b="b"/>
            <a:pathLst>
              <a:path w="7536205" h="3769758">
                <a:moveTo>
                  <a:pt x="0" y="0"/>
                </a:moveTo>
                <a:lnTo>
                  <a:pt x="7536205" y="0"/>
                </a:lnTo>
                <a:lnTo>
                  <a:pt x="7536205" y="3769759"/>
                </a:lnTo>
                <a:lnTo>
                  <a:pt x="0" y="3769759"/>
                </a:lnTo>
                <a:lnTo>
                  <a:pt x="0" y="0"/>
                </a:lnTo>
                <a:close/>
              </a:path>
            </a:pathLst>
          </a:custGeom>
          <a:blipFill>
            <a:blip r:embed="rId4"/>
            <a:stretch>
              <a:fillRect t="-4115" r="-14778"/>
            </a:stretch>
          </a:blipFill>
        </p:spPr>
        <p:txBody>
          <a:bodyPr/>
          <a:lstStyle/>
          <a:p>
            <a:endParaRPr lang="en-ID"/>
          </a:p>
        </p:txBody>
      </p:sp>
      <p:sp>
        <p:nvSpPr>
          <p:cNvPr id="5" name="Freeform 5"/>
          <p:cNvSpPr/>
          <p:nvPr/>
        </p:nvSpPr>
        <p:spPr>
          <a:xfrm>
            <a:off x="9755460" y="4337840"/>
            <a:ext cx="7874169" cy="4122879"/>
          </a:xfrm>
          <a:custGeom>
            <a:avLst/>
            <a:gdLst/>
            <a:ahLst/>
            <a:cxnLst/>
            <a:rect l="l" t="t" r="r" b="b"/>
            <a:pathLst>
              <a:path w="7874169" h="4122879">
                <a:moveTo>
                  <a:pt x="0" y="0"/>
                </a:moveTo>
                <a:lnTo>
                  <a:pt x="7874169" y="0"/>
                </a:lnTo>
                <a:lnTo>
                  <a:pt x="7874169" y="4122880"/>
                </a:lnTo>
                <a:lnTo>
                  <a:pt x="0" y="4122880"/>
                </a:lnTo>
                <a:lnTo>
                  <a:pt x="0" y="0"/>
                </a:lnTo>
                <a:close/>
              </a:path>
            </a:pathLst>
          </a:custGeom>
          <a:blipFill>
            <a:blip r:embed="rId5"/>
            <a:stretch>
              <a:fillRect l="-4683" r="-4683"/>
            </a:stretch>
          </a:blipFill>
        </p:spPr>
        <p:txBody>
          <a:bodyPr/>
          <a:lstStyle/>
          <a:p>
            <a:endParaRPr lang="en-ID"/>
          </a:p>
        </p:txBody>
      </p:sp>
      <p:sp>
        <p:nvSpPr>
          <p:cNvPr id="6" name="TextBox 6"/>
          <p:cNvSpPr txBox="1"/>
          <p:nvPr/>
        </p:nvSpPr>
        <p:spPr>
          <a:xfrm>
            <a:off x="1580197" y="3452015"/>
            <a:ext cx="6943249" cy="600075"/>
          </a:xfrm>
          <a:prstGeom prst="rect">
            <a:avLst/>
          </a:prstGeom>
        </p:spPr>
        <p:txBody>
          <a:bodyPr lIns="0" tIns="0" rIns="0" bIns="0" rtlCol="0" anchor="t">
            <a:spAutoFit/>
          </a:bodyPr>
          <a:lstStyle/>
          <a:p>
            <a:pPr algn="ctr">
              <a:lnSpc>
                <a:spcPts val="4799"/>
              </a:lnSpc>
              <a:spcBef>
                <a:spcPct val="0"/>
              </a:spcBef>
            </a:pPr>
            <a:r>
              <a:rPr lang="en-US" sz="3999" b="1">
                <a:solidFill>
                  <a:srgbClr val="10B5BF"/>
                </a:solidFill>
                <a:latin typeface="Sansita Bold"/>
                <a:ea typeface="Sansita Bold"/>
                <a:cs typeface="Sansita Bold"/>
                <a:sym typeface="Sansita Bold"/>
              </a:rPr>
              <a:t>Mở Remote Desktop Connection</a:t>
            </a:r>
          </a:p>
        </p:txBody>
      </p:sp>
      <p:sp>
        <p:nvSpPr>
          <p:cNvPr id="7" name="TextBox 7"/>
          <p:cNvSpPr txBox="1"/>
          <p:nvPr/>
        </p:nvSpPr>
        <p:spPr>
          <a:xfrm>
            <a:off x="11677875" y="3487933"/>
            <a:ext cx="3497342" cy="600075"/>
          </a:xfrm>
          <a:prstGeom prst="rect">
            <a:avLst/>
          </a:prstGeom>
        </p:spPr>
        <p:txBody>
          <a:bodyPr lIns="0" tIns="0" rIns="0" bIns="0" rtlCol="0" anchor="t">
            <a:spAutoFit/>
          </a:bodyPr>
          <a:lstStyle/>
          <a:p>
            <a:pPr algn="ctr">
              <a:lnSpc>
                <a:spcPts val="4799"/>
              </a:lnSpc>
              <a:spcBef>
                <a:spcPct val="0"/>
              </a:spcBef>
            </a:pPr>
            <a:r>
              <a:rPr lang="en-US" sz="3999" b="1">
                <a:solidFill>
                  <a:srgbClr val="10B5BF"/>
                </a:solidFill>
                <a:latin typeface="Sansita Bold"/>
                <a:ea typeface="Sansita Bold"/>
                <a:cs typeface="Sansita Bold"/>
                <a:sym typeface="Sansita Bold"/>
              </a:rPr>
              <a:t>Nhập tên Server</a:t>
            </a:r>
          </a:p>
        </p:txBody>
      </p:sp>
      <p:sp>
        <p:nvSpPr>
          <p:cNvPr id="8" name="TextBox 8"/>
          <p:cNvSpPr txBox="1"/>
          <p:nvPr/>
        </p:nvSpPr>
        <p:spPr>
          <a:xfrm>
            <a:off x="430139" y="8639175"/>
            <a:ext cx="8963543" cy="619125"/>
          </a:xfrm>
          <a:prstGeom prst="rect">
            <a:avLst/>
          </a:prstGeom>
        </p:spPr>
        <p:txBody>
          <a:bodyPr lIns="0" tIns="0" rIns="0" bIns="0" rtlCol="0" anchor="t">
            <a:spAutoFit/>
          </a:bodyPr>
          <a:lstStyle/>
          <a:p>
            <a:pPr algn="ctr">
              <a:lnSpc>
                <a:spcPts val="4800"/>
              </a:lnSpc>
              <a:spcBef>
                <a:spcPct val="0"/>
              </a:spcBef>
            </a:pPr>
            <a:r>
              <a:rPr lang="en-US" sz="4000">
                <a:solidFill>
                  <a:srgbClr val="10B5BF"/>
                </a:solidFill>
                <a:latin typeface="Sansita"/>
                <a:ea typeface="Sansita"/>
                <a:cs typeface="Sansita"/>
                <a:sym typeface="Sansita"/>
              </a:rPr>
              <a:t>Đăng nhập bằng user khác user hiện tại</a:t>
            </a:r>
          </a:p>
        </p:txBody>
      </p:sp>
      <p:sp>
        <p:nvSpPr>
          <p:cNvPr id="9" name="TextBox 9"/>
          <p:cNvSpPr txBox="1"/>
          <p:nvPr/>
        </p:nvSpPr>
        <p:spPr>
          <a:xfrm>
            <a:off x="9755460" y="8552712"/>
            <a:ext cx="8236413" cy="600075"/>
          </a:xfrm>
          <a:prstGeom prst="rect">
            <a:avLst/>
          </a:prstGeom>
        </p:spPr>
        <p:txBody>
          <a:bodyPr lIns="0" tIns="0" rIns="0" bIns="0" rtlCol="0" anchor="t">
            <a:spAutoFit/>
          </a:bodyPr>
          <a:lstStyle/>
          <a:p>
            <a:pPr algn="ctr">
              <a:lnSpc>
                <a:spcPts val="4799"/>
              </a:lnSpc>
              <a:spcBef>
                <a:spcPct val="0"/>
              </a:spcBef>
            </a:pPr>
            <a:r>
              <a:rPr lang="en-US" sz="3999" b="1">
                <a:solidFill>
                  <a:srgbClr val="10B5BF"/>
                </a:solidFill>
                <a:latin typeface="Sansita Bold"/>
                <a:ea typeface="Sansita Bold"/>
                <a:cs typeface="Sansita Bold"/>
                <a:sym typeface="Sansita Bold"/>
              </a:rPr>
              <a:t>RDC đăng nhập thành user mới nhập </a:t>
            </a:r>
          </a:p>
        </p:txBody>
      </p:sp>
      <p:sp>
        <p:nvSpPr>
          <p:cNvPr id="10" name="TextBox 10"/>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FFFFFF"/>
                </a:solidFill>
                <a:latin typeface="Noto Serif Display"/>
                <a:ea typeface="Noto Serif Display"/>
                <a:cs typeface="Noto Serif Display"/>
                <a:sym typeface="Noto Serif Display"/>
              </a:rPr>
              <a:t>23</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sp>
        <p:nvSpPr>
          <p:cNvPr id="2" name="Freeform 2"/>
          <p:cNvSpPr/>
          <p:nvPr/>
        </p:nvSpPr>
        <p:spPr>
          <a:xfrm>
            <a:off x="861633" y="713130"/>
            <a:ext cx="7515697" cy="3419642"/>
          </a:xfrm>
          <a:custGeom>
            <a:avLst/>
            <a:gdLst/>
            <a:ahLst/>
            <a:cxnLst/>
            <a:rect l="l" t="t" r="r" b="b"/>
            <a:pathLst>
              <a:path w="7515697" h="3419642">
                <a:moveTo>
                  <a:pt x="0" y="0"/>
                </a:moveTo>
                <a:lnTo>
                  <a:pt x="7515698" y="0"/>
                </a:lnTo>
                <a:lnTo>
                  <a:pt x="7515698" y="3419642"/>
                </a:lnTo>
                <a:lnTo>
                  <a:pt x="0" y="3419642"/>
                </a:lnTo>
                <a:lnTo>
                  <a:pt x="0" y="0"/>
                </a:lnTo>
                <a:close/>
              </a:path>
            </a:pathLst>
          </a:custGeom>
          <a:blipFill>
            <a:blip r:embed="rId2"/>
            <a:stretch>
              <a:fillRect/>
            </a:stretch>
          </a:blipFill>
        </p:spPr>
        <p:txBody>
          <a:bodyPr/>
          <a:lstStyle/>
          <a:p>
            <a:endParaRPr lang="en-ID"/>
          </a:p>
        </p:txBody>
      </p:sp>
      <p:sp>
        <p:nvSpPr>
          <p:cNvPr id="3" name="Freeform 3"/>
          <p:cNvSpPr/>
          <p:nvPr/>
        </p:nvSpPr>
        <p:spPr>
          <a:xfrm>
            <a:off x="9385131" y="713130"/>
            <a:ext cx="7874169" cy="3419642"/>
          </a:xfrm>
          <a:custGeom>
            <a:avLst/>
            <a:gdLst/>
            <a:ahLst/>
            <a:cxnLst/>
            <a:rect l="l" t="t" r="r" b="b"/>
            <a:pathLst>
              <a:path w="7874169" h="3419642">
                <a:moveTo>
                  <a:pt x="0" y="0"/>
                </a:moveTo>
                <a:lnTo>
                  <a:pt x="7874169" y="0"/>
                </a:lnTo>
                <a:lnTo>
                  <a:pt x="7874169" y="3419642"/>
                </a:lnTo>
                <a:lnTo>
                  <a:pt x="0" y="3419642"/>
                </a:lnTo>
                <a:lnTo>
                  <a:pt x="0" y="0"/>
                </a:lnTo>
                <a:close/>
              </a:path>
            </a:pathLst>
          </a:custGeom>
          <a:blipFill>
            <a:blip r:embed="rId3"/>
            <a:stretch>
              <a:fillRect t="-19222" b="-19222"/>
            </a:stretch>
          </a:blipFill>
        </p:spPr>
        <p:txBody>
          <a:bodyPr/>
          <a:lstStyle/>
          <a:p>
            <a:endParaRPr lang="en-ID"/>
          </a:p>
        </p:txBody>
      </p:sp>
      <p:sp>
        <p:nvSpPr>
          <p:cNvPr id="4" name="Freeform 4"/>
          <p:cNvSpPr/>
          <p:nvPr/>
        </p:nvSpPr>
        <p:spPr>
          <a:xfrm>
            <a:off x="1682101" y="5143500"/>
            <a:ext cx="5818270" cy="4300390"/>
          </a:xfrm>
          <a:custGeom>
            <a:avLst/>
            <a:gdLst/>
            <a:ahLst/>
            <a:cxnLst/>
            <a:rect l="l" t="t" r="r" b="b"/>
            <a:pathLst>
              <a:path w="5818270" h="4300390">
                <a:moveTo>
                  <a:pt x="0" y="0"/>
                </a:moveTo>
                <a:lnTo>
                  <a:pt x="5818270" y="0"/>
                </a:lnTo>
                <a:lnTo>
                  <a:pt x="5818270" y="4300390"/>
                </a:lnTo>
                <a:lnTo>
                  <a:pt x="0" y="4300390"/>
                </a:lnTo>
                <a:lnTo>
                  <a:pt x="0" y="0"/>
                </a:lnTo>
                <a:close/>
              </a:path>
            </a:pathLst>
          </a:custGeom>
          <a:blipFill>
            <a:blip r:embed="rId4"/>
            <a:stretch>
              <a:fillRect l="-194" r="-194"/>
            </a:stretch>
          </a:blipFill>
        </p:spPr>
        <p:txBody>
          <a:bodyPr/>
          <a:lstStyle/>
          <a:p>
            <a:endParaRPr lang="en-ID"/>
          </a:p>
        </p:txBody>
      </p:sp>
      <p:sp>
        <p:nvSpPr>
          <p:cNvPr id="5" name="Freeform 5"/>
          <p:cNvSpPr/>
          <p:nvPr/>
        </p:nvSpPr>
        <p:spPr>
          <a:xfrm>
            <a:off x="9688563" y="4898874"/>
            <a:ext cx="7923433" cy="4545017"/>
          </a:xfrm>
          <a:custGeom>
            <a:avLst/>
            <a:gdLst/>
            <a:ahLst/>
            <a:cxnLst/>
            <a:rect l="l" t="t" r="r" b="b"/>
            <a:pathLst>
              <a:path w="7923433" h="4545017">
                <a:moveTo>
                  <a:pt x="0" y="0"/>
                </a:moveTo>
                <a:lnTo>
                  <a:pt x="7923433" y="0"/>
                </a:lnTo>
                <a:lnTo>
                  <a:pt x="7923433" y="4545016"/>
                </a:lnTo>
                <a:lnTo>
                  <a:pt x="0" y="4545016"/>
                </a:lnTo>
                <a:lnTo>
                  <a:pt x="0" y="0"/>
                </a:lnTo>
                <a:close/>
              </a:path>
            </a:pathLst>
          </a:custGeom>
          <a:blipFill>
            <a:blip r:embed="rId5"/>
            <a:stretch>
              <a:fillRect l="-5307" r="-13576"/>
            </a:stretch>
          </a:blipFill>
        </p:spPr>
        <p:txBody>
          <a:bodyPr/>
          <a:lstStyle/>
          <a:p>
            <a:endParaRPr lang="en-ID"/>
          </a:p>
        </p:txBody>
      </p:sp>
      <p:sp>
        <p:nvSpPr>
          <p:cNvPr id="6" name="TextBox 6"/>
          <p:cNvSpPr txBox="1"/>
          <p:nvPr/>
        </p:nvSpPr>
        <p:spPr>
          <a:xfrm>
            <a:off x="0" y="4259913"/>
            <a:ext cx="8975273" cy="600075"/>
          </a:xfrm>
          <a:prstGeom prst="rect">
            <a:avLst/>
          </a:prstGeom>
        </p:spPr>
        <p:txBody>
          <a:bodyPr lIns="0" tIns="0" rIns="0" bIns="0" rtlCol="0" anchor="t">
            <a:spAutoFit/>
          </a:bodyPr>
          <a:lstStyle/>
          <a:p>
            <a:pPr algn="ctr">
              <a:lnSpc>
                <a:spcPts val="4799"/>
              </a:lnSpc>
              <a:spcBef>
                <a:spcPct val="0"/>
              </a:spcBef>
            </a:pPr>
            <a:r>
              <a:rPr lang="en-US" sz="3999" b="1">
                <a:solidFill>
                  <a:srgbClr val="10B5BF"/>
                </a:solidFill>
                <a:latin typeface="Sansita Bold"/>
                <a:ea typeface="Sansita Bold"/>
                <a:cs typeface="Sansita Bold"/>
                <a:sym typeface="Sansita Bold"/>
              </a:rPr>
              <a:t>List connections đã có thêm 2 user active</a:t>
            </a:r>
          </a:p>
        </p:txBody>
      </p:sp>
      <p:sp>
        <p:nvSpPr>
          <p:cNvPr id="7" name="TextBox 7"/>
          <p:cNvSpPr txBox="1"/>
          <p:nvPr/>
        </p:nvSpPr>
        <p:spPr>
          <a:xfrm>
            <a:off x="11021690" y="4184499"/>
            <a:ext cx="4601051" cy="600075"/>
          </a:xfrm>
          <a:prstGeom prst="rect">
            <a:avLst/>
          </a:prstGeom>
        </p:spPr>
        <p:txBody>
          <a:bodyPr lIns="0" tIns="0" rIns="0" bIns="0" rtlCol="0" anchor="t">
            <a:spAutoFit/>
          </a:bodyPr>
          <a:lstStyle/>
          <a:p>
            <a:pPr algn="ctr">
              <a:lnSpc>
                <a:spcPts val="4799"/>
              </a:lnSpc>
              <a:spcBef>
                <a:spcPct val="0"/>
              </a:spcBef>
            </a:pPr>
            <a:r>
              <a:rPr lang="en-US" sz="3999" b="1">
                <a:solidFill>
                  <a:srgbClr val="10B5BF"/>
                </a:solidFill>
                <a:latin typeface="Sansita Bold"/>
                <a:ea typeface="Sansita Bold"/>
                <a:cs typeface="Sansita Bold"/>
                <a:sym typeface="Sansita Bold"/>
              </a:rPr>
              <a:t>Tạo thêm RemoteApp</a:t>
            </a:r>
          </a:p>
        </p:txBody>
      </p:sp>
      <p:sp>
        <p:nvSpPr>
          <p:cNvPr id="8" name="TextBox 8"/>
          <p:cNvSpPr txBox="1"/>
          <p:nvPr/>
        </p:nvSpPr>
        <p:spPr>
          <a:xfrm>
            <a:off x="1682101" y="9443890"/>
            <a:ext cx="5398294" cy="600075"/>
          </a:xfrm>
          <a:prstGeom prst="rect">
            <a:avLst/>
          </a:prstGeom>
        </p:spPr>
        <p:txBody>
          <a:bodyPr lIns="0" tIns="0" rIns="0" bIns="0" rtlCol="0" anchor="t">
            <a:spAutoFit/>
          </a:bodyPr>
          <a:lstStyle/>
          <a:p>
            <a:pPr algn="ctr">
              <a:lnSpc>
                <a:spcPts val="4799"/>
              </a:lnSpc>
              <a:spcBef>
                <a:spcPct val="0"/>
              </a:spcBef>
            </a:pPr>
            <a:r>
              <a:rPr lang="en-US" sz="3999" b="1">
                <a:solidFill>
                  <a:srgbClr val="10B5BF"/>
                </a:solidFill>
                <a:latin typeface="Sansita Bold"/>
                <a:ea typeface="Sansita Bold"/>
                <a:cs typeface="Sansita Bold"/>
                <a:sym typeface="Sansita Bold"/>
              </a:rPr>
              <a:t>Chọn Notepad</a:t>
            </a:r>
          </a:p>
        </p:txBody>
      </p:sp>
      <p:sp>
        <p:nvSpPr>
          <p:cNvPr id="9" name="TextBox 9"/>
          <p:cNvSpPr txBox="1"/>
          <p:nvPr/>
        </p:nvSpPr>
        <p:spPr>
          <a:xfrm>
            <a:off x="9688563" y="9443890"/>
            <a:ext cx="7923433" cy="600075"/>
          </a:xfrm>
          <a:prstGeom prst="rect">
            <a:avLst/>
          </a:prstGeom>
        </p:spPr>
        <p:txBody>
          <a:bodyPr lIns="0" tIns="0" rIns="0" bIns="0" rtlCol="0" anchor="t">
            <a:spAutoFit/>
          </a:bodyPr>
          <a:lstStyle/>
          <a:p>
            <a:pPr algn="ctr">
              <a:lnSpc>
                <a:spcPts val="4799"/>
              </a:lnSpc>
              <a:spcBef>
                <a:spcPct val="0"/>
              </a:spcBef>
            </a:pPr>
            <a:r>
              <a:rPr lang="en-US" sz="3999">
                <a:solidFill>
                  <a:srgbClr val="10B5BF"/>
                </a:solidFill>
                <a:latin typeface="Sansita"/>
                <a:ea typeface="Sansita"/>
                <a:cs typeface="Sansita"/>
                <a:sym typeface="Sansita"/>
              </a:rPr>
              <a:t>Đã có Notepad trên web</a:t>
            </a:r>
          </a:p>
        </p:txBody>
      </p:sp>
      <p:sp>
        <p:nvSpPr>
          <p:cNvPr id="10" name="TextBox 10"/>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FFFFFF"/>
                </a:solidFill>
                <a:latin typeface="Noto Serif Display"/>
                <a:ea typeface="Noto Serif Display"/>
                <a:cs typeface="Noto Serif Display"/>
                <a:sym typeface="Noto Serif Display"/>
              </a:rPr>
              <a:t>24</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sp>
        <p:nvSpPr>
          <p:cNvPr id="2" name="TextBox 2"/>
          <p:cNvSpPr txBox="1"/>
          <p:nvPr/>
        </p:nvSpPr>
        <p:spPr>
          <a:xfrm>
            <a:off x="538838" y="342900"/>
            <a:ext cx="2376256" cy="685800"/>
          </a:xfrm>
          <a:prstGeom prst="rect">
            <a:avLst/>
          </a:prstGeom>
        </p:spPr>
        <p:txBody>
          <a:bodyPr lIns="0" tIns="0" rIns="0" bIns="0" rtlCol="0" anchor="t">
            <a:spAutoFit/>
          </a:bodyPr>
          <a:lstStyle/>
          <a:p>
            <a:pPr marL="0" lvl="0" indent="0" algn="l">
              <a:lnSpc>
                <a:spcPts val="4740"/>
              </a:lnSpc>
              <a:spcBef>
                <a:spcPct val="0"/>
              </a:spcBef>
            </a:pPr>
            <a:r>
              <a:rPr lang="en-US" sz="3950">
                <a:solidFill>
                  <a:srgbClr val="FFFFFF"/>
                </a:solidFill>
                <a:latin typeface="Bungee"/>
                <a:ea typeface="Bungee"/>
                <a:cs typeface="Bungee"/>
                <a:sym typeface="Bungee"/>
              </a:rPr>
              <a:t>Mục Lục</a:t>
            </a:r>
          </a:p>
        </p:txBody>
      </p:sp>
      <p:sp>
        <p:nvSpPr>
          <p:cNvPr id="3" name="TextBox 3"/>
          <p:cNvSpPr txBox="1"/>
          <p:nvPr/>
        </p:nvSpPr>
        <p:spPr>
          <a:xfrm>
            <a:off x="3742064" y="283210"/>
            <a:ext cx="10803871" cy="9276715"/>
          </a:xfrm>
          <a:prstGeom prst="rect">
            <a:avLst/>
          </a:prstGeom>
        </p:spPr>
        <p:txBody>
          <a:bodyPr lIns="0" tIns="0" rIns="0" bIns="0" rtlCol="0" anchor="t">
            <a:spAutoFit/>
          </a:bodyPr>
          <a:lstStyle/>
          <a:p>
            <a:pPr algn="just">
              <a:lnSpc>
                <a:spcPts val="6199"/>
              </a:lnSpc>
            </a:pPr>
            <a:r>
              <a:rPr lang="en-US" sz="3099" i="1">
                <a:solidFill>
                  <a:srgbClr val="FFFFFF"/>
                </a:solidFill>
                <a:latin typeface="Noto Serif Display Italics"/>
                <a:ea typeface="Noto Serif Display Italics"/>
                <a:cs typeface="Noto Serif Display Italics"/>
                <a:sym typeface="Noto Serif Display Italics"/>
                <a:hlinkClick r:id="rId2" action="ppaction://hlinksldjump"/>
              </a:rPr>
              <a:t>1.Cơ sở lí thuyết  WebServer..............................................4</a:t>
            </a:r>
          </a:p>
          <a:p>
            <a:pPr algn="just">
              <a:lnSpc>
                <a:spcPts val="6199"/>
              </a:lnSpc>
            </a:pPr>
            <a:r>
              <a:rPr lang="en-US" sz="3099" i="1">
                <a:solidFill>
                  <a:srgbClr val="FFFFFF"/>
                </a:solidFill>
                <a:latin typeface="Noto Serif Display Italics"/>
                <a:ea typeface="Noto Serif Display Italics"/>
                <a:cs typeface="Noto Serif Display Italics"/>
                <a:sym typeface="Noto Serif Display Italics"/>
                <a:hlinkClick r:id="rId3" action="ppaction://hlinksldjump"/>
              </a:rPr>
              <a:t>2 WebServer là gì .................................................................5</a:t>
            </a:r>
          </a:p>
          <a:p>
            <a:pPr algn="just">
              <a:lnSpc>
                <a:spcPts val="6199"/>
              </a:lnSpc>
            </a:pPr>
            <a:r>
              <a:rPr lang="en-US" sz="3099" i="1">
                <a:solidFill>
                  <a:srgbClr val="FFFFFF"/>
                </a:solidFill>
                <a:latin typeface="Noto Serif Display Italics"/>
                <a:ea typeface="Noto Serif Display Italics"/>
                <a:cs typeface="Noto Serif Display Italics"/>
                <a:sym typeface="Noto Serif Display Italics"/>
                <a:hlinkClick r:id="rId4" action="ppaction://hlinksldjump"/>
              </a:rPr>
              <a:t>3. Mục tiêu chính của WebServer ...................................6</a:t>
            </a:r>
          </a:p>
          <a:p>
            <a:pPr algn="just">
              <a:lnSpc>
                <a:spcPts val="6199"/>
              </a:lnSpc>
            </a:pPr>
            <a:r>
              <a:rPr lang="en-US" sz="3099" i="1">
                <a:solidFill>
                  <a:srgbClr val="FFFFFF"/>
                </a:solidFill>
                <a:latin typeface="Noto Serif Display Italics"/>
                <a:ea typeface="Noto Serif Display Italics"/>
                <a:cs typeface="Noto Serif Display Italics"/>
                <a:sym typeface="Noto Serif Display Italics"/>
                <a:hlinkClick r:id="rId5" action="ppaction://hlinksldjump"/>
              </a:rPr>
              <a:t>4. Các WebServer phổ biến ...............................................7</a:t>
            </a:r>
          </a:p>
          <a:p>
            <a:pPr algn="just">
              <a:lnSpc>
                <a:spcPts val="6199"/>
              </a:lnSpc>
            </a:pPr>
            <a:r>
              <a:rPr lang="en-US" sz="3099" i="1">
                <a:solidFill>
                  <a:srgbClr val="FFFFFF"/>
                </a:solidFill>
                <a:latin typeface="Noto Serif Display Italics"/>
                <a:ea typeface="Noto Serif Display Italics"/>
                <a:cs typeface="Noto Serif Display Italics"/>
                <a:sym typeface="Noto Serif Display Italics"/>
                <a:hlinkClick r:id="rId6" action="ppaction://hlinksldjump"/>
              </a:rPr>
              <a:t>5.Các thành phần cơ bản của Web Server ...................8</a:t>
            </a:r>
          </a:p>
          <a:p>
            <a:pPr algn="just">
              <a:lnSpc>
                <a:spcPts val="6199"/>
              </a:lnSpc>
            </a:pPr>
            <a:r>
              <a:rPr lang="en-US" sz="3099" i="1">
                <a:solidFill>
                  <a:srgbClr val="FFFFFF"/>
                </a:solidFill>
                <a:latin typeface="Noto Serif Display Italics"/>
                <a:ea typeface="Noto Serif Display Italics"/>
                <a:cs typeface="Noto Serif Display Italics"/>
                <a:sym typeface="Noto Serif Display Italics"/>
                <a:hlinkClick r:id="rId7" action="ppaction://hlinksldjump"/>
              </a:rPr>
              <a:t>6.Các giao thức bao gồm..................................................10</a:t>
            </a:r>
          </a:p>
          <a:p>
            <a:pPr algn="just">
              <a:lnSpc>
                <a:spcPts val="6199"/>
              </a:lnSpc>
            </a:pPr>
            <a:r>
              <a:rPr lang="en-US" sz="3099" i="1">
                <a:solidFill>
                  <a:srgbClr val="FFFFFF"/>
                </a:solidFill>
                <a:latin typeface="Noto Serif Display Italics"/>
                <a:ea typeface="Noto Serif Display Italics"/>
                <a:cs typeface="Noto Serif Display Italics"/>
                <a:sym typeface="Noto Serif Display Italics"/>
                <a:hlinkClick r:id="rId8" action="ppaction://hlinksldjump"/>
              </a:rPr>
              <a:t>7.Web server hoạt động như thế nào...........................11</a:t>
            </a:r>
          </a:p>
          <a:p>
            <a:pPr algn="l">
              <a:lnSpc>
                <a:spcPts val="6199"/>
              </a:lnSpc>
            </a:pPr>
            <a:r>
              <a:rPr lang="en-US" sz="3099" i="1">
                <a:solidFill>
                  <a:srgbClr val="FFFFFF"/>
                </a:solidFill>
                <a:latin typeface="Noto Serif Display Italics"/>
                <a:ea typeface="Noto Serif Display Italics"/>
                <a:cs typeface="Noto Serif Display Italics"/>
                <a:sym typeface="Noto Serif Display Italics"/>
                <a:hlinkClick r:id="rId9" action="ppaction://hlinksldjump"/>
              </a:rPr>
              <a:t>8.Triển khai mô hình web server..................................12</a:t>
            </a:r>
          </a:p>
          <a:p>
            <a:pPr algn="l">
              <a:lnSpc>
                <a:spcPts val="6199"/>
              </a:lnSpc>
            </a:pPr>
            <a:r>
              <a:rPr lang="en-US" sz="3099">
                <a:solidFill>
                  <a:srgbClr val="FFFFFF"/>
                </a:solidFill>
                <a:latin typeface="Noto Serif Display"/>
                <a:ea typeface="Noto Serif Display"/>
                <a:cs typeface="Noto Serif Display"/>
                <a:sym typeface="Noto Serif Display"/>
                <a:hlinkClick r:id="rId10" action="ppaction://hlinksldjump"/>
              </a:rPr>
              <a:t>9.Các Khái Niệm Chính trong Remote Desktop Services</a:t>
            </a:r>
          </a:p>
          <a:p>
            <a:pPr algn="l">
              <a:lnSpc>
                <a:spcPts val="6199"/>
              </a:lnSpc>
            </a:pPr>
            <a:r>
              <a:rPr lang="en-US" sz="3099">
                <a:solidFill>
                  <a:srgbClr val="FFFFFF"/>
                </a:solidFill>
                <a:latin typeface="Noto Serif Display"/>
                <a:ea typeface="Noto Serif Display"/>
                <a:cs typeface="Noto Serif Display"/>
                <a:sym typeface="Noto Serif Display"/>
                <a:hlinkClick r:id="rId10" action="ppaction://hlinksldjump"/>
              </a:rPr>
              <a:t>............................................................................................16</a:t>
            </a:r>
          </a:p>
          <a:p>
            <a:pPr algn="l">
              <a:lnSpc>
                <a:spcPts val="6199"/>
              </a:lnSpc>
            </a:pPr>
            <a:r>
              <a:rPr lang="en-US" sz="3099">
                <a:solidFill>
                  <a:srgbClr val="FFFFFF"/>
                </a:solidFill>
                <a:latin typeface="Noto Serif Display"/>
                <a:ea typeface="Noto Serif Display"/>
                <a:cs typeface="Noto Serif Display"/>
                <a:sym typeface="Noto Serif Display"/>
                <a:hlinkClick r:id="rId11" action="ppaction://hlinksldjump"/>
              </a:rPr>
              <a:t>10.Lợi ích của Remote Desktop Services..................18</a:t>
            </a:r>
          </a:p>
          <a:p>
            <a:pPr algn="l">
              <a:lnSpc>
                <a:spcPts val="6199"/>
              </a:lnSpc>
            </a:pPr>
            <a:r>
              <a:rPr lang="en-US" sz="3099">
                <a:solidFill>
                  <a:srgbClr val="FFFFFF"/>
                </a:solidFill>
                <a:latin typeface="Noto Serif Display"/>
                <a:ea typeface="Noto Serif Display"/>
                <a:cs typeface="Noto Serif Display"/>
                <a:sym typeface="Noto Serif Display"/>
                <a:hlinkClick r:id="rId12" action="ppaction://hlinksldjump"/>
              </a:rPr>
              <a:t>11.Triển khai mô hình RDS.........................................20</a:t>
            </a:r>
          </a:p>
        </p:txBody>
      </p:sp>
      <p:sp>
        <p:nvSpPr>
          <p:cNvPr id="4" name="TextBox 4"/>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FFFFFF"/>
                </a:solidFill>
                <a:latin typeface="Noto Serif Display"/>
                <a:ea typeface="Noto Serif Display"/>
                <a:cs typeface="Noto Serif Display"/>
                <a:sym typeface="Noto Serif Display"/>
              </a:rPr>
              <a:t>3</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sp>
        <p:nvSpPr>
          <p:cNvPr id="2" name="TextBox 2"/>
          <p:cNvSpPr txBox="1"/>
          <p:nvPr/>
        </p:nvSpPr>
        <p:spPr>
          <a:xfrm>
            <a:off x="4098712" y="1535148"/>
            <a:ext cx="10090577" cy="798194"/>
          </a:xfrm>
          <a:prstGeom prst="rect">
            <a:avLst/>
          </a:prstGeom>
        </p:spPr>
        <p:txBody>
          <a:bodyPr lIns="0" tIns="0" rIns="0" bIns="0" rtlCol="0" anchor="t">
            <a:spAutoFit/>
          </a:bodyPr>
          <a:lstStyle/>
          <a:p>
            <a:pPr marL="906785" lvl="1" indent="-453392" algn="ctr">
              <a:lnSpc>
                <a:spcPts val="5880"/>
              </a:lnSpc>
              <a:spcBef>
                <a:spcPct val="0"/>
              </a:spcBef>
              <a:buAutoNum type="arabicPeriod"/>
            </a:pPr>
            <a:r>
              <a:rPr lang="en-US" sz="4200">
                <a:solidFill>
                  <a:srgbClr val="6DB5E7"/>
                </a:solidFill>
                <a:latin typeface="Bungee"/>
                <a:ea typeface="Bungee"/>
                <a:cs typeface="Bungee"/>
                <a:sym typeface="Bungee"/>
              </a:rPr>
              <a:t>Cơ Sở Lí Thuyết WebServer</a:t>
            </a:r>
          </a:p>
        </p:txBody>
      </p:sp>
      <p:sp>
        <p:nvSpPr>
          <p:cNvPr id="3" name="Freeform 3"/>
          <p:cNvSpPr/>
          <p:nvPr/>
        </p:nvSpPr>
        <p:spPr>
          <a:xfrm>
            <a:off x="3493371" y="2915468"/>
            <a:ext cx="11301259" cy="6342832"/>
          </a:xfrm>
          <a:custGeom>
            <a:avLst/>
            <a:gdLst/>
            <a:ahLst/>
            <a:cxnLst/>
            <a:rect l="l" t="t" r="r" b="b"/>
            <a:pathLst>
              <a:path w="11301259" h="6342832">
                <a:moveTo>
                  <a:pt x="0" y="0"/>
                </a:moveTo>
                <a:lnTo>
                  <a:pt x="11301258" y="0"/>
                </a:lnTo>
                <a:lnTo>
                  <a:pt x="11301258" y="6342832"/>
                </a:lnTo>
                <a:lnTo>
                  <a:pt x="0" y="6342832"/>
                </a:lnTo>
                <a:lnTo>
                  <a:pt x="0" y="0"/>
                </a:lnTo>
                <a:close/>
              </a:path>
            </a:pathLst>
          </a:custGeom>
          <a:blipFill>
            <a:blip r:embed="rId2"/>
            <a:stretch>
              <a:fillRect/>
            </a:stretch>
          </a:blipFill>
        </p:spPr>
        <p:txBody>
          <a:bodyPr/>
          <a:lstStyle/>
          <a:p>
            <a:endParaRPr lang="en-ID"/>
          </a:p>
        </p:txBody>
      </p:sp>
      <p:sp>
        <p:nvSpPr>
          <p:cNvPr id="4" name="TextBox 4"/>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FFFFFF"/>
                </a:solidFill>
                <a:latin typeface="Noto Serif Display"/>
                <a:ea typeface="Noto Serif Display"/>
                <a:cs typeface="Noto Serif Display"/>
                <a:sym typeface="Noto Serif Display"/>
              </a:rPr>
              <a:t>4</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sp>
        <p:nvSpPr>
          <p:cNvPr id="2" name="Freeform 2"/>
          <p:cNvSpPr/>
          <p:nvPr/>
        </p:nvSpPr>
        <p:spPr>
          <a:xfrm>
            <a:off x="78058" y="2557736"/>
            <a:ext cx="1901285" cy="6700564"/>
          </a:xfrm>
          <a:custGeom>
            <a:avLst/>
            <a:gdLst/>
            <a:ahLst/>
            <a:cxnLst/>
            <a:rect l="l" t="t" r="r" b="b"/>
            <a:pathLst>
              <a:path w="1901285" h="6700564">
                <a:moveTo>
                  <a:pt x="0" y="0"/>
                </a:moveTo>
                <a:lnTo>
                  <a:pt x="1901284" y="0"/>
                </a:lnTo>
                <a:lnTo>
                  <a:pt x="1901284" y="6700564"/>
                </a:lnTo>
                <a:lnTo>
                  <a:pt x="0" y="6700564"/>
                </a:lnTo>
                <a:lnTo>
                  <a:pt x="0" y="0"/>
                </a:lnTo>
                <a:close/>
              </a:path>
            </a:pathLst>
          </a:custGeom>
          <a:blipFill>
            <a:blip r:embed="rId2"/>
            <a:stretch>
              <a:fillRect/>
            </a:stretch>
          </a:blipFill>
        </p:spPr>
        <p:txBody>
          <a:bodyPr/>
          <a:lstStyle/>
          <a:p>
            <a:endParaRPr lang="en-ID"/>
          </a:p>
        </p:txBody>
      </p:sp>
      <p:sp>
        <p:nvSpPr>
          <p:cNvPr id="3" name="Freeform 3"/>
          <p:cNvSpPr/>
          <p:nvPr/>
        </p:nvSpPr>
        <p:spPr>
          <a:xfrm>
            <a:off x="3607195" y="4139610"/>
            <a:ext cx="11073610" cy="5118690"/>
          </a:xfrm>
          <a:custGeom>
            <a:avLst/>
            <a:gdLst/>
            <a:ahLst/>
            <a:cxnLst/>
            <a:rect l="l" t="t" r="r" b="b"/>
            <a:pathLst>
              <a:path w="11073610" h="5118690">
                <a:moveTo>
                  <a:pt x="0" y="0"/>
                </a:moveTo>
                <a:lnTo>
                  <a:pt x="11073610" y="0"/>
                </a:lnTo>
                <a:lnTo>
                  <a:pt x="11073610" y="5118690"/>
                </a:lnTo>
                <a:lnTo>
                  <a:pt x="0" y="5118690"/>
                </a:lnTo>
                <a:lnTo>
                  <a:pt x="0" y="0"/>
                </a:lnTo>
                <a:close/>
              </a:path>
            </a:pathLst>
          </a:custGeom>
          <a:blipFill>
            <a:blip r:embed="rId3"/>
            <a:stretch>
              <a:fillRect t="-14495" b="-14495"/>
            </a:stretch>
          </a:blipFill>
        </p:spPr>
        <p:txBody>
          <a:bodyPr/>
          <a:lstStyle/>
          <a:p>
            <a:endParaRPr lang="en-ID"/>
          </a:p>
        </p:txBody>
      </p:sp>
      <p:sp>
        <p:nvSpPr>
          <p:cNvPr id="4" name="TextBox 4"/>
          <p:cNvSpPr txBox="1"/>
          <p:nvPr/>
        </p:nvSpPr>
        <p:spPr>
          <a:xfrm>
            <a:off x="690920" y="828675"/>
            <a:ext cx="9359526" cy="991870"/>
          </a:xfrm>
          <a:prstGeom prst="rect">
            <a:avLst/>
          </a:prstGeom>
        </p:spPr>
        <p:txBody>
          <a:bodyPr lIns="0" tIns="0" rIns="0" bIns="0" rtlCol="0" anchor="t">
            <a:spAutoFit/>
          </a:bodyPr>
          <a:lstStyle/>
          <a:p>
            <a:pPr algn="ctr">
              <a:lnSpc>
                <a:spcPts val="7279"/>
              </a:lnSpc>
            </a:pPr>
            <a:r>
              <a:rPr lang="en-US" sz="5199">
                <a:solidFill>
                  <a:srgbClr val="6DB5E7"/>
                </a:solidFill>
                <a:latin typeface="Bungee"/>
                <a:ea typeface="Bungee"/>
                <a:cs typeface="Bungee"/>
                <a:sym typeface="Bungee"/>
              </a:rPr>
              <a:t>2.web server là gì?</a:t>
            </a:r>
          </a:p>
        </p:txBody>
      </p:sp>
      <p:sp>
        <p:nvSpPr>
          <p:cNvPr id="5" name="TextBox 5"/>
          <p:cNvSpPr txBox="1"/>
          <p:nvPr/>
        </p:nvSpPr>
        <p:spPr>
          <a:xfrm>
            <a:off x="2123277" y="2132763"/>
            <a:ext cx="16164723" cy="1817370"/>
          </a:xfrm>
          <a:prstGeom prst="rect">
            <a:avLst/>
          </a:prstGeom>
        </p:spPr>
        <p:txBody>
          <a:bodyPr lIns="0" tIns="0" rIns="0" bIns="0" rtlCol="0" anchor="t">
            <a:spAutoFit/>
          </a:bodyPr>
          <a:lstStyle/>
          <a:p>
            <a:pPr algn="l">
              <a:lnSpc>
                <a:spcPts val="4899"/>
              </a:lnSpc>
            </a:pPr>
            <a:r>
              <a:rPr lang="en-US" sz="3499">
                <a:solidFill>
                  <a:srgbClr val="FFFFFF"/>
                </a:solidFill>
                <a:latin typeface="Sansita"/>
                <a:ea typeface="Sansita"/>
                <a:cs typeface="Sansita"/>
                <a:sym typeface="Sansita"/>
              </a:rPr>
              <a:t>Web server là một hệ thống phần mềm cung cấp nội dung hoặc dịch vụ cho các client thông qua giao thức HTTP (HyperText Transfer Protocol) hoặc HTTPS (HTTP Secure).</a:t>
            </a:r>
          </a:p>
          <a:p>
            <a:pPr algn="l">
              <a:lnSpc>
                <a:spcPts val="4759"/>
              </a:lnSpc>
            </a:pPr>
            <a:endParaRPr lang="en-US" sz="3499">
              <a:solidFill>
                <a:srgbClr val="FFFFFF"/>
              </a:solidFill>
              <a:latin typeface="Sansita"/>
              <a:ea typeface="Sansita"/>
              <a:cs typeface="Sansita"/>
              <a:sym typeface="Sansita"/>
            </a:endParaRPr>
          </a:p>
        </p:txBody>
      </p:sp>
      <p:sp>
        <p:nvSpPr>
          <p:cNvPr id="6" name="TextBox 6"/>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FFFFFF"/>
                </a:solidFill>
                <a:latin typeface="Noto Serif Display"/>
                <a:ea typeface="Noto Serif Display"/>
                <a:cs typeface="Noto Serif Display"/>
                <a:sym typeface="Noto Serif Display"/>
              </a:rPr>
              <a:t>5</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sp>
        <p:nvSpPr>
          <p:cNvPr id="2" name="Freeform 2"/>
          <p:cNvSpPr/>
          <p:nvPr/>
        </p:nvSpPr>
        <p:spPr>
          <a:xfrm>
            <a:off x="14823014" y="117174"/>
            <a:ext cx="3282359" cy="3383875"/>
          </a:xfrm>
          <a:custGeom>
            <a:avLst/>
            <a:gdLst/>
            <a:ahLst/>
            <a:cxnLst/>
            <a:rect l="l" t="t" r="r" b="b"/>
            <a:pathLst>
              <a:path w="3282359" h="3383875">
                <a:moveTo>
                  <a:pt x="0" y="0"/>
                </a:moveTo>
                <a:lnTo>
                  <a:pt x="3282360" y="0"/>
                </a:lnTo>
                <a:lnTo>
                  <a:pt x="3282360" y="3383876"/>
                </a:lnTo>
                <a:lnTo>
                  <a:pt x="0" y="3383876"/>
                </a:lnTo>
                <a:lnTo>
                  <a:pt x="0" y="0"/>
                </a:lnTo>
                <a:close/>
              </a:path>
            </a:pathLst>
          </a:custGeom>
          <a:blipFill>
            <a:blip r:embed="rId2">
              <a:alphaModFix amt="95000"/>
            </a:blip>
            <a:stretch>
              <a:fillRect/>
            </a:stretch>
          </a:blipFill>
        </p:spPr>
        <p:txBody>
          <a:bodyPr/>
          <a:lstStyle/>
          <a:p>
            <a:endParaRPr lang="en-ID"/>
          </a:p>
        </p:txBody>
      </p:sp>
      <p:grpSp>
        <p:nvGrpSpPr>
          <p:cNvPr id="3" name="Group 3"/>
          <p:cNvGrpSpPr>
            <a:grpSpLocks noChangeAspect="1"/>
          </p:cNvGrpSpPr>
          <p:nvPr/>
        </p:nvGrpSpPr>
        <p:grpSpPr>
          <a:xfrm>
            <a:off x="1028700" y="1299795"/>
            <a:ext cx="4159154" cy="8229600"/>
            <a:chOff x="0" y="0"/>
            <a:chExt cx="2620010" cy="5184140"/>
          </a:xfrm>
        </p:grpSpPr>
        <p:sp>
          <p:nvSpPr>
            <p:cNvPr id="4" name="Freeform 4"/>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141414"/>
            </a:solidFill>
          </p:spPr>
          <p:txBody>
            <a:bodyPr/>
            <a:lstStyle/>
            <a:p>
              <a:endParaRPr lang="en-ID"/>
            </a:p>
          </p:txBody>
        </p:sp>
        <p:sp>
          <p:nvSpPr>
            <p:cNvPr id="5" name="Freeform 5"/>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3"/>
              <a:stretch>
                <a:fillRect l="-58351" r="-58351"/>
              </a:stretch>
            </a:blipFill>
          </p:spPr>
          <p:txBody>
            <a:bodyPr/>
            <a:lstStyle/>
            <a:p>
              <a:endParaRPr lang="en-ID"/>
            </a:p>
          </p:txBody>
        </p:sp>
        <p:sp>
          <p:nvSpPr>
            <p:cNvPr id="6" name="Freeform 6"/>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FFFFFF"/>
            </a:solidFill>
          </p:spPr>
          <p:txBody>
            <a:bodyPr/>
            <a:lstStyle/>
            <a:p>
              <a:endParaRPr lang="en-ID"/>
            </a:p>
          </p:txBody>
        </p:sp>
        <p:sp>
          <p:nvSpPr>
            <p:cNvPr id="7" name="Freeform 7"/>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FFFFFF"/>
            </a:solidFill>
          </p:spPr>
          <p:txBody>
            <a:bodyPr/>
            <a:lstStyle/>
            <a:p>
              <a:endParaRPr lang="en-ID"/>
            </a:p>
          </p:txBody>
        </p:sp>
        <p:sp>
          <p:nvSpPr>
            <p:cNvPr id="8" name="Freeform 8"/>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FFFFFF"/>
            </a:solidFill>
          </p:spPr>
          <p:txBody>
            <a:bodyPr/>
            <a:lstStyle/>
            <a:p>
              <a:endParaRPr lang="en-ID"/>
            </a:p>
          </p:txBody>
        </p:sp>
        <p:sp>
          <p:nvSpPr>
            <p:cNvPr id="9" name="Freeform 9"/>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FFFFFF"/>
            </a:solidFill>
          </p:spPr>
          <p:txBody>
            <a:bodyPr/>
            <a:lstStyle/>
            <a:p>
              <a:endParaRPr lang="en-ID"/>
            </a:p>
          </p:txBody>
        </p:sp>
        <p:sp>
          <p:nvSpPr>
            <p:cNvPr id="10" name="Freeform 10"/>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FFFFFF"/>
            </a:solidFill>
          </p:spPr>
          <p:txBody>
            <a:bodyPr/>
            <a:lstStyle/>
            <a:p>
              <a:endParaRPr lang="en-ID"/>
            </a:p>
          </p:txBody>
        </p:sp>
        <p:sp>
          <p:nvSpPr>
            <p:cNvPr id="11" name="Freeform 11"/>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FFFFFF"/>
            </a:solidFill>
          </p:spPr>
          <p:txBody>
            <a:bodyPr/>
            <a:lstStyle/>
            <a:p>
              <a:endParaRPr lang="en-ID"/>
            </a:p>
          </p:txBody>
        </p:sp>
        <p:sp>
          <p:nvSpPr>
            <p:cNvPr id="12" name="Freeform 12"/>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10B5BF"/>
            </a:solidFill>
          </p:spPr>
          <p:txBody>
            <a:bodyPr/>
            <a:lstStyle/>
            <a:p>
              <a:endParaRPr lang="en-ID"/>
            </a:p>
          </p:txBody>
        </p:sp>
      </p:grpSp>
      <p:grpSp>
        <p:nvGrpSpPr>
          <p:cNvPr id="13" name="Group 13"/>
          <p:cNvGrpSpPr/>
          <p:nvPr/>
        </p:nvGrpSpPr>
        <p:grpSpPr>
          <a:xfrm>
            <a:off x="6549025" y="2175066"/>
            <a:ext cx="8833319" cy="3239529"/>
            <a:chOff x="0" y="0"/>
            <a:chExt cx="11777759" cy="4319372"/>
          </a:xfrm>
        </p:grpSpPr>
        <p:sp>
          <p:nvSpPr>
            <p:cNvPr id="14" name="TextBox 14"/>
            <p:cNvSpPr txBox="1"/>
            <p:nvPr/>
          </p:nvSpPr>
          <p:spPr>
            <a:xfrm>
              <a:off x="0" y="-104775"/>
              <a:ext cx="11777759" cy="2212975"/>
            </a:xfrm>
            <a:prstGeom prst="rect">
              <a:avLst/>
            </a:prstGeom>
          </p:spPr>
          <p:txBody>
            <a:bodyPr lIns="0" tIns="0" rIns="0" bIns="0" rtlCol="0" anchor="t">
              <a:spAutoFit/>
            </a:bodyPr>
            <a:lstStyle/>
            <a:p>
              <a:pPr algn="l">
                <a:lnSpc>
                  <a:spcPts val="6239"/>
                </a:lnSpc>
              </a:pPr>
              <a:r>
                <a:rPr lang="en-US" sz="5199">
                  <a:solidFill>
                    <a:srgbClr val="6DB5E7"/>
                  </a:solidFill>
                  <a:latin typeface="Bungee"/>
                  <a:ea typeface="Bungee"/>
                  <a:cs typeface="Bungee"/>
                  <a:sym typeface="Bungee"/>
                </a:rPr>
                <a:t>3.Mục tiêu chính của Web Server</a:t>
              </a:r>
            </a:p>
          </p:txBody>
        </p:sp>
        <p:sp>
          <p:nvSpPr>
            <p:cNvPr id="15" name="TextBox 15"/>
            <p:cNvSpPr txBox="1"/>
            <p:nvPr/>
          </p:nvSpPr>
          <p:spPr>
            <a:xfrm>
              <a:off x="0" y="2720230"/>
              <a:ext cx="11777759" cy="1599142"/>
            </a:xfrm>
            <a:prstGeom prst="rect">
              <a:avLst/>
            </a:prstGeom>
          </p:spPr>
          <p:txBody>
            <a:bodyPr lIns="0" tIns="0" rIns="0" bIns="0" rtlCol="0" anchor="t">
              <a:spAutoFit/>
            </a:bodyPr>
            <a:lstStyle/>
            <a:p>
              <a:pPr algn="just">
                <a:lnSpc>
                  <a:spcPts val="4899"/>
                </a:lnSpc>
              </a:pPr>
              <a:r>
                <a:rPr lang="en-US" sz="3499">
                  <a:solidFill>
                    <a:srgbClr val="FFFFFF"/>
                  </a:solidFill>
                  <a:latin typeface="Sansita"/>
                  <a:ea typeface="Sansita"/>
                  <a:cs typeface="Sansita"/>
                  <a:sym typeface="Sansita"/>
                </a:rPr>
                <a:t>Là xử lý các yêu cầu từ client (thường là các trình duyệt web) và gửi lại nội dung phù hợp </a:t>
              </a:r>
            </a:p>
          </p:txBody>
        </p:sp>
      </p:grpSp>
      <p:sp>
        <p:nvSpPr>
          <p:cNvPr id="16" name="TextBox 16"/>
          <p:cNvSpPr txBox="1"/>
          <p:nvPr/>
        </p:nvSpPr>
        <p:spPr>
          <a:xfrm>
            <a:off x="6549025" y="6239565"/>
            <a:ext cx="8833319" cy="2365376"/>
          </a:xfrm>
          <a:prstGeom prst="rect">
            <a:avLst/>
          </a:prstGeom>
        </p:spPr>
        <p:txBody>
          <a:bodyPr lIns="0" tIns="0" rIns="0" bIns="0" rtlCol="0" anchor="t">
            <a:spAutoFit/>
          </a:bodyPr>
          <a:lstStyle/>
          <a:p>
            <a:pPr algn="ctr">
              <a:lnSpc>
                <a:spcPts val="4899"/>
              </a:lnSpc>
            </a:pPr>
            <a:r>
              <a:rPr lang="en-US" sz="3499">
                <a:solidFill>
                  <a:srgbClr val="FFFFFF"/>
                </a:solidFill>
                <a:latin typeface="Sansita"/>
                <a:ea typeface="Sansita"/>
                <a:cs typeface="Sansita"/>
                <a:sym typeface="Sansita"/>
              </a:rPr>
              <a:t>Thường là trang web, tài liệu, hình ảnh, video, v.v.) để người dùng có thể truy cập thông qua Internet hoặc mạng nội bộ.</a:t>
            </a:r>
          </a:p>
          <a:p>
            <a:pPr algn="ctr">
              <a:lnSpc>
                <a:spcPts val="4199"/>
              </a:lnSpc>
            </a:pPr>
            <a:endParaRPr lang="en-US" sz="3499">
              <a:solidFill>
                <a:srgbClr val="FFFFFF"/>
              </a:solidFill>
              <a:latin typeface="Sansita"/>
              <a:ea typeface="Sansita"/>
              <a:cs typeface="Sansita"/>
              <a:sym typeface="Sansita"/>
            </a:endParaRPr>
          </a:p>
        </p:txBody>
      </p:sp>
      <p:sp>
        <p:nvSpPr>
          <p:cNvPr id="17" name="TextBox 17"/>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FFFFFF"/>
                </a:solidFill>
                <a:latin typeface="Noto Serif Display"/>
                <a:ea typeface="Noto Serif Display"/>
                <a:cs typeface="Noto Serif Display"/>
                <a:sym typeface="Noto Serif Display"/>
              </a:rPr>
              <a:t>6</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grpSp>
        <p:nvGrpSpPr>
          <p:cNvPr id="2" name="Group 2"/>
          <p:cNvGrpSpPr/>
          <p:nvPr/>
        </p:nvGrpSpPr>
        <p:grpSpPr>
          <a:xfrm>
            <a:off x="376696" y="1079864"/>
            <a:ext cx="2287958" cy="2138207"/>
            <a:chOff x="0" y="0"/>
            <a:chExt cx="3050611" cy="2850943"/>
          </a:xfrm>
        </p:grpSpPr>
        <p:sp>
          <p:nvSpPr>
            <p:cNvPr id="3" name="TextBox 3"/>
            <p:cNvSpPr txBox="1"/>
            <p:nvPr/>
          </p:nvSpPr>
          <p:spPr>
            <a:xfrm>
              <a:off x="0" y="0"/>
              <a:ext cx="3050611" cy="609600"/>
            </a:xfrm>
            <a:prstGeom prst="rect">
              <a:avLst/>
            </a:prstGeom>
          </p:spPr>
          <p:txBody>
            <a:bodyPr lIns="0" tIns="0" rIns="0" bIns="0" rtlCol="0" anchor="t">
              <a:spAutoFit/>
            </a:bodyPr>
            <a:lstStyle/>
            <a:p>
              <a:pPr algn="l">
                <a:lnSpc>
                  <a:spcPts val="3600"/>
                </a:lnSpc>
              </a:pPr>
              <a:endParaRPr/>
            </a:p>
          </p:txBody>
        </p:sp>
        <p:sp>
          <p:nvSpPr>
            <p:cNvPr id="4" name="AutoShape 4"/>
            <p:cNvSpPr/>
            <p:nvPr/>
          </p:nvSpPr>
          <p:spPr>
            <a:xfrm>
              <a:off x="0" y="1037254"/>
              <a:ext cx="3050611" cy="845861"/>
            </a:xfrm>
            <a:prstGeom prst="rect">
              <a:avLst/>
            </a:prstGeom>
            <a:solidFill>
              <a:srgbClr val="10B5BF"/>
            </a:solidFill>
          </p:spPr>
          <p:txBody>
            <a:bodyPr/>
            <a:lstStyle/>
            <a:p>
              <a:endParaRPr lang="en-ID"/>
            </a:p>
          </p:txBody>
        </p:sp>
        <p:sp>
          <p:nvSpPr>
            <p:cNvPr id="5" name="TextBox 5"/>
            <p:cNvSpPr txBox="1"/>
            <p:nvPr/>
          </p:nvSpPr>
          <p:spPr>
            <a:xfrm>
              <a:off x="228600" y="1184806"/>
              <a:ext cx="2593411" cy="459952"/>
            </a:xfrm>
            <a:prstGeom prst="rect">
              <a:avLst/>
            </a:prstGeom>
          </p:spPr>
          <p:txBody>
            <a:bodyPr lIns="0" tIns="0" rIns="0" bIns="0" rtlCol="0" anchor="t">
              <a:spAutoFit/>
            </a:bodyPr>
            <a:lstStyle/>
            <a:p>
              <a:pPr algn="l">
                <a:lnSpc>
                  <a:spcPts val="2904"/>
                </a:lnSpc>
              </a:pPr>
              <a:endParaRPr/>
            </a:p>
          </p:txBody>
        </p:sp>
        <p:sp>
          <p:nvSpPr>
            <p:cNvPr id="6" name="TextBox 6"/>
            <p:cNvSpPr txBox="1"/>
            <p:nvPr/>
          </p:nvSpPr>
          <p:spPr>
            <a:xfrm>
              <a:off x="0" y="2282194"/>
              <a:ext cx="3050611" cy="332528"/>
            </a:xfrm>
            <a:prstGeom prst="rect">
              <a:avLst/>
            </a:prstGeom>
          </p:spPr>
          <p:txBody>
            <a:bodyPr lIns="0" tIns="0" rIns="0" bIns="0" rtlCol="0" anchor="t">
              <a:spAutoFit/>
            </a:bodyPr>
            <a:lstStyle/>
            <a:p>
              <a:pPr algn="l">
                <a:lnSpc>
                  <a:spcPts val="2135"/>
                </a:lnSpc>
              </a:pPr>
              <a:endParaRPr/>
            </a:p>
          </p:txBody>
        </p:sp>
      </p:grpSp>
      <p:sp>
        <p:nvSpPr>
          <p:cNvPr id="7" name="Freeform 7"/>
          <p:cNvSpPr/>
          <p:nvPr/>
        </p:nvSpPr>
        <p:spPr>
          <a:xfrm>
            <a:off x="10597523" y="4002873"/>
            <a:ext cx="6541151" cy="5160266"/>
          </a:xfrm>
          <a:custGeom>
            <a:avLst/>
            <a:gdLst/>
            <a:ahLst/>
            <a:cxnLst/>
            <a:rect l="l" t="t" r="r" b="b"/>
            <a:pathLst>
              <a:path w="6541151" h="5160266">
                <a:moveTo>
                  <a:pt x="0" y="0"/>
                </a:moveTo>
                <a:lnTo>
                  <a:pt x="6541151" y="0"/>
                </a:lnTo>
                <a:lnTo>
                  <a:pt x="6541151" y="5160266"/>
                </a:lnTo>
                <a:lnTo>
                  <a:pt x="0" y="5160266"/>
                </a:lnTo>
                <a:lnTo>
                  <a:pt x="0" y="0"/>
                </a:lnTo>
                <a:close/>
              </a:path>
            </a:pathLst>
          </a:custGeom>
          <a:blipFill>
            <a:blip r:embed="rId2"/>
            <a:stretch>
              <a:fillRect t="-6481" b="-6481"/>
            </a:stretch>
          </a:blipFill>
        </p:spPr>
        <p:txBody>
          <a:bodyPr/>
          <a:lstStyle/>
          <a:p>
            <a:endParaRPr lang="en-ID"/>
          </a:p>
        </p:txBody>
      </p:sp>
      <p:sp>
        <p:nvSpPr>
          <p:cNvPr id="8" name="TextBox 8"/>
          <p:cNvSpPr txBox="1"/>
          <p:nvPr/>
        </p:nvSpPr>
        <p:spPr>
          <a:xfrm>
            <a:off x="2664654" y="1726722"/>
            <a:ext cx="9758784" cy="1180465"/>
          </a:xfrm>
          <a:prstGeom prst="rect">
            <a:avLst/>
          </a:prstGeom>
        </p:spPr>
        <p:txBody>
          <a:bodyPr lIns="0" tIns="0" rIns="0" bIns="0" rtlCol="0" anchor="t">
            <a:spAutoFit/>
          </a:bodyPr>
          <a:lstStyle/>
          <a:p>
            <a:pPr algn="ctr">
              <a:lnSpc>
                <a:spcPts val="4759"/>
              </a:lnSpc>
            </a:pPr>
            <a:r>
              <a:rPr lang="en-US" sz="3399">
                <a:solidFill>
                  <a:srgbClr val="FFFFFF"/>
                </a:solidFill>
                <a:latin typeface="Sansita"/>
                <a:ea typeface="Sansita"/>
                <a:cs typeface="Sansita"/>
                <a:sym typeface="Sansita"/>
              </a:rPr>
              <a:t>Các web server phổ biến như : Apache HTTP Server, Nginx, Microsoft Internet Information Services (IIS)</a:t>
            </a:r>
          </a:p>
        </p:txBody>
      </p:sp>
      <p:sp>
        <p:nvSpPr>
          <p:cNvPr id="9" name="TextBox 9"/>
          <p:cNvSpPr txBox="1"/>
          <p:nvPr/>
        </p:nvSpPr>
        <p:spPr>
          <a:xfrm>
            <a:off x="376696" y="577271"/>
            <a:ext cx="15536230" cy="895350"/>
          </a:xfrm>
          <a:prstGeom prst="rect">
            <a:avLst/>
          </a:prstGeom>
        </p:spPr>
        <p:txBody>
          <a:bodyPr lIns="0" tIns="0" rIns="0" bIns="0" rtlCol="0" anchor="t">
            <a:spAutoFit/>
          </a:bodyPr>
          <a:lstStyle/>
          <a:p>
            <a:pPr algn="l">
              <a:lnSpc>
                <a:spcPts val="6240"/>
              </a:lnSpc>
            </a:pPr>
            <a:r>
              <a:rPr lang="en-US" sz="5200">
                <a:solidFill>
                  <a:srgbClr val="6DB5E7"/>
                </a:solidFill>
                <a:latin typeface="Bungee"/>
                <a:ea typeface="Bungee"/>
                <a:cs typeface="Bungee"/>
                <a:sym typeface="Bungee"/>
              </a:rPr>
              <a:t>4.Các web server phổ biến :</a:t>
            </a:r>
          </a:p>
        </p:txBody>
      </p:sp>
      <p:sp>
        <p:nvSpPr>
          <p:cNvPr id="10" name="Freeform 10"/>
          <p:cNvSpPr/>
          <p:nvPr/>
        </p:nvSpPr>
        <p:spPr>
          <a:xfrm>
            <a:off x="1520675" y="4002873"/>
            <a:ext cx="6247552" cy="5160266"/>
          </a:xfrm>
          <a:custGeom>
            <a:avLst/>
            <a:gdLst/>
            <a:ahLst/>
            <a:cxnLst/>
            <a:rect l="l" t="t" r="r" b="b"/>
            <a:pathLst>
              <a:path w="6247552" h="5160266">
                <a:moveTo>
                  <a:pt x="0" y="0"/>
                </a:moveTo>
                <a:lnTo>
                  <a:pt x="6247552" y="0"/>
                </a:lnTo>
                <a:lnTo>
                  <a:pt x="6247552" y="5160266"/>
                </a:lnTo>
                <a:lnTo>
                  <a:pt x="0" y="5160266"/>
                </a:lnTo>
                <a:lnTo>
                  <a:pt x="0" y="0"/>
                </a:lnTo>
                <a:close/>
              </a:path>
            </a:pathLst>
          </a:custGeom>
          <a:blipFill>
            <a:blip r:embed="rId3"/>
            <a:stretch>
              <a:fillRect t="-4421" b="-16648"/>
            </a:stretch>
          </a:blipFill>
        </p:spPr>
        <p:txBody>
          <a:bodyPr/>
          <a:lstStyle/>
          <a:p>
            <a:endParaRPr lang="en-ID"/>
          </a:p>
        </p:txBody>
      </p:sp>
      <p:sp>
        <p:nvSpPr>
          <p:cNvPr id="11" name="TextBox 11"/>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FFFFFF"/>
                </a:solidFill>
                <a:latin typeface="Noto Serif Display"/>
                <a:ea typeface="Noto Serif Display"/>
                <a:cs typeface="Noto Serif Display"/>
                <a:sym typeface="Noto Serif Display"/>
              </a:rPr>
              <a:t>7</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sp>
        <p:nvSpPr>
          <p:cNvPr id="2" name="Freeform 2"/>
          <p:cNvSpPr/>
          <p:nvPr/>
        </p:nvSpPr>
        <p:spPr>
          <a:xfrm>
            <a:off x="9850268" y="1400810"/>
            <a:ext cx="7409032" cy="7485381"/>
          </a:xfrm>
          <a:custGeom>
            <a:avLst/>
            <a:gdLst/>
            <a:ahLst/>
            <a:cxnLst/>
            <a:rect l="l" t="t" r="r" b="b"/>
            <a:pathLst>
              <a:path w="7409032" h="7485381">
                <a:moveTo>
                  <a:pt x="0" y="0"/>
                </a:moveTo>
                <a:lnTo>
                  <a:pt x="7409032" y="0"/>
                </a:lnTo>
                <a:lnTo>
                  <a:pt x="7409032" y="7485380"/>
                </a:lnTo>
                <a:lnTo>
                  <a:pt x="0" y="7485380"/>
                </a:lnTo>
                <a:lnTo>
                  <a:pt x="0" y="0"/>
                </a:lnTo>
                <a:close/>
              </a:path>
            </a:pathLst>
          </a:custGeom>
          <a:blipFill>
            <a:blip r:embed="rId2"/>
            <a:stretch>
              <a:fillRect l="-73094" t="-2203" r="-11705"/>
            </a:stretch>
          </a:blipFill>
        </p:spPr>
        <p:txBody>
          <a:bodyPr/>
          <a:lstStyle/>
          <a:p>
            <a:endParaRPr lang="en-ID"/>
          </a:p>
        </p:txBody>
      </p:sp>
      <p:grpSp>
        <p:nvGrpSpPr>
          <p:cNvPr id="3" name="Group 3"/>
          <p:cNvGrpSpPr/>
          <p:nvPr/>
        </p:nvGrpSpPr>
        <p:grpSpPr>
          <a:xfrm>
            <a:off x="1028700" y="985692"/>
            <a:ext cx="6808123" cy="7306747"/>
            <a:chOff x="0" y="0"/>
            <a:chExt cx="9077497" cy="9742330"/>
          </a:xfrm>
        </p:grpSpPr>
        <p:sp>
          <p:nvSpPr>
            <p:cNvPr id="4" name="TextBox 4"/>
            <p:cNvSpPr txBox="1"/>
            <p:nvPr/>
          </p:nvSpPr>
          <p:spPr>
            <a:xfrm>
              <a:off x="0" y="4833264"/>
              <a:ext cx="9077497" cy="676275"/>
            </a:xfrm>
            <a:prstGeom prst="rect">
              <a:avLst/>
            </a:prstGeom>
          </p:spPr>
          <p:txBody>
            <a:bodyPr lIns="0" tIns="0" rIns="0" bIns="0" rtlCol="0" anchor="t">
              <a:spAutoFit/>
            </a:bodyPr>
            <a:lstStyle/>
            <a:p>
              <a:pPr algn="l">
                <a:lnSpc>
                  <a:spcPts val="4079"/>
                </a:lnSpc>
              </a:pPr>
              <a:r>
                <a:rPr lang="en-US" sz="3399">
                  <a:solidFill>
                    <a:srgbClr val="10B5BF"/>
                  </a:solidFill>
                  <a:latin typeface="Muli"/>
                  <a:ea typeface="Muli"/>
                  <a:cs typeface="Muli"/>
                  <a:sym typeface="Muli"/>
                </a:rPr>
                <a:t>Phần cứng (Hardware):</a:t>
              </a:r>
            </a:p>
          </p:txBody>
        </p:sp>
        <p:sp>
          <p:nvSpPr>
            <p:cNvPr id="5" name="TextBox 5"/>
            <p:cNvSpPr txBox="1"/>
            <p:nvPr/>
          </p:nvSpPr>
          <p:spPr>
            <a:xfrm>
              <a:off x="0" y="-123241"/>
              <a:ext cx="9077497" cy="4283075"/>
            </a:xfrm>
            <a:prstGeom prst="rect">
              <a:avLst/>
            </a:prstGeom>
          </p:spPr>
          <p:txBody>
            <a:bodyPr lIns="0" tIns="0" rIns="0" bIns="0" rtlCol="0" anchor="t">
              <a:spAutoFit/>
            </a:bodyPr>
            <a:lstStyle/>
            <a:p>
              <a:pPr algn="l">
                <a:lnSpc>
                  <a:spcPts val="6239"/>
                </a:lnSpc>
              </a:pPr>
              <a:r>
                <a:rPr lang="en-US" sz="5199">
                  <a:solidFill>
                    <a:srgbClr val="6DB5E7"/>
                  </a:solidFill>
                  <a:latin typeface="Bungee"/>
                  <a:ea typeface="Bungee"/>
                  <a:cs typeface="Bungee"/>
                  <a:sym typeface="Bungee"/>
                </a:rPr>
                <a:t>5.Các thành phần cơ bản của Web Server:</a:t>
              </a:r>
            </a:p>
            <a:p>
              <a:pPr algn="l">
                <a:lnSpc>
                  <a:spcPts val="6048"/>
                </a:lnSpc>
              </a:pPr>
              <a:endParaRPr lang="en-US" sz="5199">
                <a:solidFill>
                  <a:srgbClr val="6DB5E7"/>
                </a:solidFill>
                <a:latin typeface="Bungee"/>
                <a:ea typeface="Bungee"/>
                <a:cs typeface="Bungee"/>
                <a:sym typeface="Bungee"/>
              </a:endParaRPr>
            </a:p>
          </p:txBody>
        </p:sp>
        <p:sp>
          <p:nvSpPr>
            <p:cNvPr id="6" name="TextBox 6"/>
            <p:cNvSpPr txBox="1"/>
            <p:nvPr/>
          </p:nvSpPr>
          <p:spPr>
            <a:xfrm>
              <a:off x="0" y="6173244"/>
              <a:ext cx="9077497" cy="3521075"/>
            </a:xfrm>
            <a:prstGeom prst="rect">
              <a:avLst/>
            </a:prstGeom>
          </p:spPr>
          <p:txBody>
            <a:bodyPr lIns="0" tIns="0" rIns="0" bIns="0" rtlCol="0" anchor="t">
              <a:spAutoFit/>
            </a:bodyPr>
            <a:lstStyle/>
            <a:p>
              <a:pPr algn="l">
                <a:lnSpc>
                  <a:spcPts val="4200"/>
                </a:lnSpc>
              </a:pPr>
              <a:r>
                <a:rPr lang="en-US" sz="3000">
                  <a:solidFill>
                    <a:srgbClr val="FFFFFF"/>
                  </a:solidFill>
                  <a:latin typeface="Sansita"/>
                  <a:ea typeface="Sansita"/>
                  <a:cs typeface="Sansita"/>
                  <a:sym typeface="Sansita"/>
                </a:rPr>
                <a:t>- Đây là máy tính hoặc hệ thống vật lý nơi phần mềm web server được cài đặt và chạy. Máy này phải có đủ tài nguyên để xử lý số lượng lớn yêu cầu từ client, bao gồm CPU, RAM và ổ cứng</a:t>
              </a:r>
            </a:p>
          </p:txBody>
        </p:sp>
      </p:grpSp>
      <p:sp>
        <p:nvSpPr>
          <p:cNvPr id="7" name="TextBox 7"/>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FFFFFF"/>
                </a:solidFill>
                <a:latin typeface="Noto Serif Display"/>
                <a:ea typeface="Noto Serif Display"/>
                <a:cs typeface="Noto Serif Display"/>
                <a:sym typeface="Noto Serif Display"/>
              </a:rPr>
              <a:t>8</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sp>
        <p:nvSpPr>
          <p:cNvPr id="2" name="Freeform 2"/>
          <p:cNvSpPr/>
          <p:nvPr/>
        </p:nvSpPr>
        <p:spPr>
          <a:xfrm>
            <a:off x="1390680" y="859466"/>
            <a:ext cx="15088853" cy="8487480"/>
          </a:xfrm>
          <a:custGeom>
            <a:avLst/>
            <a:gdLst/>
            <a:ahLst/>
            <a:cxnLst/>
            <a:rect l="l" t="t" r="r" b="b"/>
            <a:pathLst>
              <a:path w="15088853" h="8487480">
                <a:moveTo>
                  <a:pt x="0" y="0"/>
                </a:moveTo>
                <a:lnTo>
                  <a:pt x="15088853" y="0"/>
                </a:lnTo>
                <a:lnTo>
                  <a:pt x="15088853" y="8487480"/>
                </a:lnTo>
                <a:lnTo>
                  <a:pt x="0" y="8487480"/>
                </a:lnTo>
                <a:lnTo>
                  <a:pt x="0" y="0"/>
                </a:lnTo>
                <a:close/>
              </a:path>
            </a:pathLst>
          </a:custGeom>
          <a:blipFill>
            <a:blip r:embed="rId2"/>
            <a:stretch>
              <a:fillRect/>
            </a:stretch>
          </a:blipFill>
        </p:spPr>
        <p:txBody>
          <a:bodyPr/>
          <a:lstStyle/>
          <a:p>
            <a:endParaRPr lang="en-ID"/>
          </a:p>
        </p:txBody>
      </p:sp>
      <p:sp>
        <p:nvSpPr>
          <p:cNvPr id="3" name="TextBox 3"/>
          <p:cNvSpPr txBox="1"/>
          <p:nvPr/>
        </p:nvSpPr>
        <p:spPr>
          <a:xfrm>
            <a:off x="2015351" y="1665504"/>
            <a:ext cx="13381058" cy="2380615"/>
          </a:xfrm>
          <a:prstGeom prst="rect">
            <a:avLst/>
          </a:prstGeom>
        </p:spPr>
        <p:txBody>
          <a:bodyPr lIns="0" tIns="0" rIns="0" bIns="0" rtlCol="0" anchor="t">
            <a:spAutoFit/>
          </a:bodyPr>
          <a:lstStyle/>
          <a:p>
            <a:pPr algn="ctr">
              <a:lnSpc>
                <a:spcPts val="4759"/>
              </a:lnSpc>
            </a:pPr>
            <a:r>
              <a:rPr lang="en-US" sz="3399" b="1">
                <a:solidFill>
                  <a:srgbClr val="FFFFFF"/>
                </a:solidFill>
                <a:latin typeface="Sansita Bold"/>
                <a:ea typeface="Sansita Bold"/>
                <a:cs typeface="Sansita Bold"/>
                <a:sym typeface="Sansita Bold"/>
              </a:rPr>
              <a:t> Đây là các phần mềm web server, như Apache HTTP Server, Nginx, Microsoft IIS, hoặc LiteSpeed. Phần mềm này quản lý yêu cầu từ client, xử lý dữ liệu và gửi phản hồi.</a:t>
            </a:r>
          </a:p>
          <a:p>
            <a:pPr algn="ctr">
              <a:lnSpc>
                <a:spcPts val="4759"/>
              </a:lnSpc>
            </a:pPr>
            <a:endParaRPr lang="en-US" sz="3399" b="1">
              <a:solidFill>
                <a:srgbClr val="FFFFFF"/>
              </a:solidFill>
              <a:latin typeface="Sansita Bold"/>
              <a:ea typeface="Sansita Bold"/>
              <a:cs typeface="Sansita Bold"/>
              <a:sym typeface="Sansita Bold"/>
            </a:endParaRPr>
          </a:p>
        </p:txBody>
      </p:sp>
      <p:sp>
        <p:nvSpPr>
          <p:cNvPr id="4" name="Freeform 4"/>
          <p:cNvSpPr/>
          <p:nvPr/>
        </p:nvSpPr>
        <p:spPr>
          <a:xfrm>
            <a:off x="3629624" y="3866050"/>
            <a:ext cx="11301259" cy="5006200"/>
          </a:xfrm>
          <a:custGeom>
            <a:avLst/>
            <a:gdLst/>
            <a:ahLst/>
            <a:cxnLst/>
            <a:rect l="l" t="t" r="r" b="b"/>
            <a:pathLst>
              <a:path w="11301259" h="5006200">
                <a:moveTo>
                  <a:pt x="0" y="0"/>
                </a:moveTo>
                <a:lnTo>
                  <a:pt x="11301259" y="0"/>
                </a:lnTo>
                <a:lnTo>
                  <a:pt x="11301259" y="5006200"/>
                </a:lnTo>
                <a:lnTo>
                  <a:pt x="0" y="5006200"/>
                </a:lnTo>
                <a:lnTo>
                  <a:pt x="0" y="0"/>
                </a:lnTo>
                <a:close/>
              </a:path>
            </a:pathLst>
          </a:custGeom>
          <a:blipFill>
            <a:blip r:embed="rId3"/>
            <a:stretch>
              <a:fillRect b="-13154"/>
            </a:stretch>
          </a:blipFill>
        </p:spPr>
        <p:txBody>
          <a:bodyPr/>
          <a:lstStyle/>
          <a:p>
            <a:endParaRPr lang="en-ID"/>
          </a:p>
        </p:txBody>
      </p:sp>
      <p:sp>
        <p:nvSpPr>
          <p:cNvPr id="5" name="TextBox 5"/>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FFFFFF"/>
                </a:solidFill>
                <a:latin typeface="Noto Serif Display"/>
                <a:ea typeface="Noto Serif Display"/>
                <a:cs typeface="Noto Serif Display"/>
                <a:sym typeface="Noto Serif Display"/>
              </a:rPr>
              <a:t>9</a:t>
            </a:r>
          </a:p>
        </p:txBody>
      </p:sp>
      <p:sp>
        <p:nvSpPr>
          <p:cNvPr id="6" name="TextBox 6"/>
          <p:cNvSpPr txBox="1"/>
          <p:nvPr/>
        </p:nvSpPr>
        <p:spPr>
          <a:xfrm>
            <a:off x="2015351" y="962025"/>
            <a:ext cx="5326702" cy="580390"/>
          </a:xfrm>
          <a:prstGeom prst="rect">
            <a:avLst/>
          </a:prstGeom>
        </p:spPr>
        <p:txBody>
          <a:bodyPr lIns="0" tIns="0" rIns="0" bIns="0" rtlCol="0" anchor="t">
            <a:spAutoFit/>
          </a:bodyPr>
          <a:lstStyle/>
          <a:p>
            <a:pPr algn="ctr">
              <a:lnSpc>
                <a:spcPts val="4759"/>
              </a:lnSpc>
              <a:spcBef>
                <a:spcPct val="0"/>
              </a:spcBef>
            </a:pPr>
            <a:r>
              <a:rPr lang="en-US" sz="3399">
                <a:solidFill>
                  <a:srgbClr val="10B5BF"/>
                </a:solidFill>
                <a:latin typeface="Noto Serif Display"/>
                <a:ea typeface="Noto Serif Display"/>
                <a:cs typeface="Noto Serif Display"/>
                <a:sym typeface="Noto Serif Display"/>
              </a:rPr>
              <a:t>Phần mềm (Software)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905</Words>
  <Application>Microsoft Office PowerPoint</Application>
  <PresentationFormat>Custom</PresentationFormat>
  <Paragraphs>100</Paragraphs>
  <Slides>24</Slides>
  <Notes>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24</vt:i4>
      </vt:variant>
    </vt:vector>
  </HeadingPairs>
  <TitlesOfParts>
    <vt:vector size="36" baseType="lpstr">
      <vt:lpstr>Times New Roman Bold</vt:lpstr>
      <vt:lpstr>Sansita Bold</vt:lpstr>
      <vt:lpstr>Arial</vt:lpstr>
      <vt:lpstr>Muli</vt:lpstr>
      <vt:lpstr>Bungee</vt:lpstr>
      <vt:lpstr>Times New Roman</vt:lpstr>
      <vt:lpstr>Calibri</vt:lpstr>
      <vt:lpstr>Sansita</vt:lpstr>
      <vt:lpstr>Noto Serif Display Italics</vt:lpstr>
      <vt:lpstr>Sigmar One</vt:lpstr>
      <vt:lpstr>Noto Serif Display</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Đồ Án Mạng - Chủ Đề WebServer</dc:title>
  <cp:lastModifiedBy>Phạm Quốc Huy</cp:lastModifiedBy>
  <cp:revision>3</cp:revision>
  <dcterms:created xsi:type="dcterms:W3CDTF">2006-08-16T00:00:00Z</dcterms:created>
  <dcterms:modified xsi:type="dcterms:W3CDTF">2024-11-03T05:23:58Z</dcterms:modified>
  <dc:identifier>DAGUxS4zNpw</dc:identifier>
</cp:coreProperties>
</file>